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2"/>
  </p:notesMasterIdLst>
  <p:sldIdLst>
    <p:sldId id="256" r:id="rId2"/>
    <p:sldId id="257" r:id="rId3"/>
    <p:sldId id="258" r:id="rId4"/>
    <p:sldId id="259" r:id="rId5"/>
    <p:sldId id="348" r:id="rId6"/>
    <p:sldId id="372" r:id="rId7"/>
    <p:sldId id="373" r:id="rId8"/>
    <p:sldId id="260" r:id="rId9"/>
    <p:sldId id="261" r:id="rId10"/>
    <p:sldId id="408" r:id="rId11"/>
    <p:sldId id="308" r:id="rId12"/>
    <p:sldId id="419" r:id="rId13"/>
    <p:sldId id="420" r:id="rId14"/>
    <p:sldId id="369" r:id="rId15"/>
    <p:sldId id="418" r:id="rId16"/>
    <p:sldId id="447" r:id="rId17"/>
    <p:sldId id="448" r:id="rId18"/>
    <p:sldId id="421" r:id="rId19"/>
    <p:sldId id="449" r:id="rId20"/>
    <p:sldId id="438" r:id="rId21"/>
    <p:sldId id="439" r:id="rId22"/>
    <p:sldId id="440" r:id="rId23"/>
    <p:sldId id="442" r:id="rId24"/>
    <p:sldId id="441" r:id="rId25"/>
    <p:sldId id="443" r:id="rId26"/>
    <p:sldId id="444" r:id="rId27"/>
    <p:sldId id="456" r:id="rId28"/>
    <p:sldId id="422" r:id="rId29"/>
    <p:sldId id="423" r:id="rId30"/>
    <p:sldId id="463" r:id="rId31"/>
    <p:sldId id="462" r:id="rId32"/>
    <p:sldId id="424" r:id="rId33"/>
    <p:sldId id="425" r:id="rId34"/>
    <p:sldId id="450" r:id="rId35"/>
    <p:sldId id="445" r:id="rId36"/>
    <p:sldId id="446" r:id="rId37"/>
    <p:sldId id="451" r:id="rId38"/>
    <p:sldId id="452" r:id="rId39"/>
    <p:sldId id="453" r:id="rId40"/>
    <p:sldId id="454" r:id="rId41"/>
    <p:sldId id="455" r:id="rId42"/>
    <p:sldId id="426" r:id="rId43"/>
    <p:sldId id="277" r:id="rId44"/>
    <p:sldId id="339" r:id="rId45"/>
    <p:sldId id="340" r:id="rId46"/>
    <p:sldId id="431" r:id="rId47"/>
    <p:sldId id="465" r:id="rId48"/>
    <p:sldId id="466" r:id="rId49"/>
    <p:sldId id="432" r:id="rId50"/>
    <p:sldId id="433" r:id="rId51"/>
    <p:sldId id="434" r:id="rId52"/>
    <p:sldId id="464" r:id="rId53"/>
    <p:sldId id="435" r:id="rId54"/>
    <p:sldId id="436" r:id="rId55"/>
    <p:sldId id="437" r:id="rId56"/>
    <p:sldId id="457" r:id="rId57"/>
    <p:sldId id="427" r:id="rId58"/>
    <p:sldId id="428" r:id="rId59"/>
    <p:sldId id="429" r:id="rId60"/>
    <p:sldId id="460" r:id="rId61"/>
    <p:sldId id="430" r:id="rId62"/>
    <p:sldId id="458" r:id="rId63"/>
    <p:sldId id="459" r:id="rId64"/>
    <p:sldId id="461" r:id="rId65"/>
    <p:sldId id="325" r:id="rId66"/>
    <p:sldId id="326" r:id="rId67"/>
    <p:sldId id="327" r:id="rId68"/>
    <p:sldId id="328" r:id="rId69"/>
    <p:sldId id="275" r:id="rId70"/>
    <p:sldId id="350" r:id="rId71"/>
  </p:sldIdLst>
  <p:sldSz cx="18288000" cy="10287000"/>
  <p:notesSz cx="6858000" cy="9144000"/>
  <p:embeddedFontLst>
    <p:embeddedFont>
      <p:font typeface="Calibri" panose="020F0502020204030204" pitchFamily="34" charset="0"/>
      <p:regular r:id="rId73"/>
      <p:bold r:id="rId74"/>
      <p:italic r:id="rId75"/>
      <p:boldItalic r:id="rId76"/>
    </p:embeddedFont>
    <p:embeddedFont>
      <p:font typeface="Cambria Math" panose="02040503050406030204" pitchFamily="18" charset="0"/>
      <p:regular r:id="rId77"/>
    </p:embeddedFont>
    <p:embeddedFont>
      <p:font typeface="Consolas" panose="020B0609020204030204" pitchFamily="49" charset="0"/>
      <p:regular r:id="rId78"/>
      <p:bold r:id="rId79"/>
      <p:italic r:id="rId80"/>
      <p:boldItalic r:id="rId81"/>
    </p:embeddedFont>
    <p:embeddedFont>
      <p:font typeface="Gidole" panose="02000503000000000000" pitchFamily="2" charset="0"/>
      <p:regular r:id="rId82"/>
    </p:embeddedFont>
    <p:embeddedFont>
      <p:font typeface="League Spartan" panose="020B0604020202020204" charset="0"/>
      <p:regular r:id="rId83"/>
    </p:embeddedFont>
    <p:embeddedFont>
      <p:font typeface="Open Sans Extra Bold" panose="020B0604020202020204" charset="0"/>
      <p:regular r:id="rId84"/>
    </p:embeddedFont>
    <p:embeddedFont>
      <p:font typeface="Roboto Mono" pitchFamily="2" charset="0"/>
      <p:regular r:id="rId85"/>
      <p:bold r:id="rId86"/>
      <p:italic r:id="rId87"/>
      <p:boldItalic r:id="rId8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 id="372"/>
            <p14:sldId id="373"/>
          </p14:sldIdLst>
        </p14:section>
        <p14:section name="Regression analysis and predictive models" id="{D36BEA4A-749A-4790-8EF2-7F0913049DA3}">
          <p14:sldIdLst>
            <p14:sldId id="260"/>
            <p14:sldId id="261"/>
            <p14:sldId id="408"/>
            <p14:sldId id="308"/>
            <p14:sldId id="419"/>
            <p14:sldId id="420"/>
            <p14:sldId id="369"/>
            <p14:sldId id="418"/>
            <p14:sldId id="447"/>
            <p14:sldId id="448"/>
            <p14:sldId id="421"/>
            <p14:sldId id="449"/>
            <p14:sldId id="438"/>
            <p14:sldId id="439"/>
            <p14:sldId id="440"/>
            <p14:sldId id="442"/>
            <p14:sldId id="441"/>
            <p14:sldId id="443"/>
            <p14:sldId id="444"/>
            <p14:sldId id="456"/>
            <p14:sldId id="422"/>
            <p14:sldId id="423"/>
            <p14:sldId id="463"/>
            <p14:sldId id="462"/>
            <p14:sldId id="424"/>
            <p14:sldId id="425"/>
            <p14:sldId id="450"/>
            <p14:sldId id="445"/>
            <p14:sldId id="446"/>
            <p14:sldId id="451"/>
            <p14:sldId id="452"/>
            <p14:sldId id="453"/>
            <p14:sldId id="454"/>
            <p14:sldId id="455"/>
          </p14:sldIdLst>
        </p14:section>
        <p14:section name="3. Simulation and optimization" id="{CA929854-F9E8-4458-BB02-C2DC20781447}">
          <p14:sldIdLst>
            <p14:sldId id="426"/>
            <p14:sldId id="277"/>
            <p14:sldId id="339"/>
            <p14:sldId id="340"/>
            <p14:sldId id="431"/>
            <p14:sldId id="465"/>
            <p14:sldId id="466"/>
            <p14:sldId id="432"/>
            <p14:sldId id="433"/>
            <p14:sldId id="434"/>
            <p14:sldId id="464"/>
            <p14:sldId id="435"/>
            <p14:sldId id="436"/>
            <p14:sldId id="437"/>
            <p14:sldId id="457"/>
          </p14:sldIdLst>
        </p14:section>
        <p14:section name="Time series and forecasting" id="{C5F68C83-602E-43B4-9826-3514DC769A19}">
          <p14:sldIdLst>
            <p14:sldId id="427"/>
            <p14:sldId id="428"/>
            <p14:sldId id="429"/>
            <p14:sldId id="460"/>
            <p14:sldId id="430"/>
            <p14:sldId id="458"/>
            <p14:sldId id="459"/>
            <p14:sldId id="461"/>
          </p14:sldIdLst>
        </p14:section>
        <p14:section name="4. Conclusion (ready)"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2"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8463" autoAdjust="0"/>
  </p:normalViewPr>
  <p:slideViewPr>
    <p:cSldViewPr>
      <p:cViewPr varScale="1">
        <p:scale>
          <a:sx n="48" d="100"/>
          <a:sy n="48" d="100"/>
        </p:scale>
        <p:origin x="1090" y="58"/>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6/20/2020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get into multiple linear regression – you may have done linear regression with one variable but what about when you want to use multiple independent variables to predict one dependent variable?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764682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I want to show you the formula for the line that we are going to fit into our scatter plot.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39832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predicting Y with a straight line. This line will have three components – first is going to be the y intercept. Then we will find a coefficient of the slope multiplied by our independent variable. </a:t>
            </a:r>
          </a:p>
          <a:p>
            <a:r>
              <a:rPr lang="en-US" dirty="0"/>
              <a:t>Then there will be some random error. This is the variation in the dependent variable that our independent variable doesn’t explain. </a:t>
            </a:r>
          </a:p>
          <a:p>
            <a:r>
              <a:rPr lang="en-US" dirty="0"/>
              <a:t>This time there are multiple variables.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3783595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hypotheses. Again, it’s all about this fitted line. If the slope of the line is equal to zero, we really can’t say how 1 unit of X influences Y. </a:t>
            </a:r>
          </a:p>
          <a:p>
            <a:r>
              <a:rPr lang="en-US" dirty="0"/>
              <a:t>Now, there is a series of steps, or an algorithm to use the fancy word, used to actually fit that line, but we will let Excel do it for us. And we will get something like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1884652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 look at another type of statistical test. In the last class we discovered that houses with AC have significantly higher average sales prices than those without. </a:t>
            </a:r>
          </a:p>
          <a:p>
            <a:endParaRPr lang="en-US" dirty="0"/>
          </a:p>
          <a:p>
            <a:r>
              <a:rPr lang="en-US" dirty="0"/>
              <a:t>A similar study would be to measure the sale price of homes without AC. Then install the AC. Then measure the sale price after the installation. This is called </a:t>
            </a:r>
            <a:r>
              <a:rPr lang="en-US" i="1" dirty="0"/>
              <a:t>repeated measures </a:t>
            </a:r>
            <a:r>
              <a:rPr lang="en-US" i="0" dirty="0"/>
              <a:t> because we are taking measures of the same observation at individual time points. There is often some </a:t>
            </a:r>
            <a:r>
              <a:rPr lang="en-US" i="1" dirty="0"/>
              <a:t>intervention </a:t>
            </a:r>
            <a:r>
              <a:rPr lang="en-US" i="0" dirty="0"/>
              <a:t>between the time points. </a:t>
            </a:r>
          </a:p>
          <a:p>
            <a:endParaRPr lang="en-US" i="0" dirty="0"/>
          </a:p>
          <a:p>
            <a:r>
              <a:rPr lang="en-US" i="0" dirty="0"/>
              <a:t>Now, in many settings, this is very difficult to conduct a repeated measures analysis, because it’s hard enough to measure these things </a:t>
            </a:r>
            <a:r>
              <a:rPr lang="en-US" i="1" dirty="0"/>
              <a:t>once</a:t>
            </a:r>
            <a:r>
              <a:rPr lang="en-US" i="0" dirty="0"/>
              <a:t>, let enough at multiple time points. Could you imagine buying a house, putting in AC, and then flipping it? That would be a very costly experiment with a lot of room for error.</a:t>
            </a:r>
          </a:p>
          <a:p>
            <a:endParaRPr lang="en-US" i="0" dirty="0"/>
          </a:p>
          <a:p>
            <a:r>
              <a:rPr lang="en-US" i="0" dirty="0"/>
              <a:t>But in some places like healthcare or education, where you are presenting new treatments or methods to your participants, and it’s likely you’ll be able to measure those participants at a later date, this is a common method. </a:t>
            </a:r>
          </a:p>
          <a:p>
            <a:endParaRPr lang="en-US" i="0" dirty="0"/>
          </a:p>
          <a:p>
            <a:r>
              <a:rPr lang="en-US" i="0" dirty="0"/>
              <a:t>So let’s get into one particular test related to repeated measures.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712402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of these methods we are using,  I will present the assumptions. Assumptions matter and I tend to focus on them maybe more than other people do. It’s a matter of garbage-in, garbage-out. If you don’t meet the assumptions, you can’t rely on your results. </a:t>
            </a:r>
          </a:p>
          <a:p>
            <a:endParaRPr lang="en-US" dirty="0"/>
          </a:p>
          <a:p>
            <a:r>
              <a:rPr lang="en-US" dirty="0"/>
              <a:t>We won’t cover </a:t>
            </a:r>
            <a:r>
              <a:rPr lang="en-US" i="1" dirty="0"/>
              <a:t>all </a:t>
            </a:r>
            <a:r>
              <a:rPr lang="en-US" i="0" dirty="0"/>
              <a:t>of them for reasons of expediency, both due to time constraints and because some of them can be quite involved in calculate, especially in Excel.  But here are the primary assumptions of linear regression.  We will walk through each of these one at a time in the next slides.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807282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 linear relationship. Each of these are scatter plots of a relationship between X and Y. This relationship should be, well, </a:t>
            </a:r>
            <a:r>
              <a:rPr lang="en-US" i="1" dirty="0"/>
              <a:t>linear, </a:t>
            </a:r>
            <a:r>
              <a:rPr lang="en-US" i="0" dirty="0"/>
              <a:t>for linear regression to work. </a:t>
            </a:r>
          </a:p>
          <a:p>
            <a:endParaRPr lang="en-US" i="0" dirty="0"/>
          </a:p>
          <a:p>
            <a:r>
              <a:rPr lang="en-US" i="0" dirty="0"/>
              <a:t>That means a nice linear relationship like the first one can be modeled linearly, but the next two cannot.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1724420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 to check for cases that are unduly influencing the slope of our line. Remember that all we are doing with linear regression is fitting a line through our point to optimize some conditions.</a:t>
            </a:r>
          </a:p>
          <a:p>
            <a:endParaRPr lang="en-US" dirty="0"/>
          </a:p>
          <a:p>
            <a:r>
              <a:rPr lang="en-US" dirty="0"/>
              <a:t>You may notice that on this scatter plot there are some points that seem to be way off-kilter.  We want to check whether any of these points are unduly changing the slope of our line. This is kind of a tricky thing to calculate in Excel so I will do it for you, but I want you to be aware of this important assumption.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698870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 want to remind you what a residual is in linear regression. It’s basically a “leftover” of the </a:t>
            </a:r>
            <a:r>
              <a:rPr lang="en-US" dirty="0" err="1"/>
              <a:t>the</a:t>
            </a:r>
            <a:r>
              <a:rPr lang="en-US" dirty="0"/>
              <a:t> actual value from the estimated value, or the values on the slope of the line. This is important to keep in mind to understand this next residual.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163963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have taken all of those residuals, or leftovers and made them a scatterplot. The result should look very random, we should not see any kind of pattern, like the one on the left.</a:t>
            </a:r>
          </a:p>
          <a:p>
            <a:endParaRPr lang="en-US" dirty="0"/>
          </a:p>
          <a:p>
            <a:r>
              <a:rPr lang="en-US" dirty="0"/>
              <a:t>Notice that the one on the right, there are a bunch that are clumped over to the left, right? And then it gets tighter to the right. This tells us that the residual variance is not constant.</a:t>
            </a:r>
          </a:p>
          <a:p>
            <a:endParaRPr lang="en-US" dirty="0"/>
          </a:p>
          <a:p>
            <a:r>
              <a:rPr lang="en-US" dirty="0"/>
              <a:t>Like most things in statistics there are multiple ways to check for this assumption, but graphically is a good start.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2595565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3232280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4020266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3843220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660089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can do is use our fitted line to predict values of Y given an X value.  This predicted value is indicated as y-hat. So, here’s the equation of our fitted line. Let’s say our Y-intercept was fit to 10 and the slope is .5.  </a:t>
            </a:r>
          </a:p>
          <a:p>
            <a:endParaRPr lang="en-US" dirty="0"/>
          </a:p>
          <a:p>
            <a:r>
              <a:rPr lang="en-US" dirty="0"/>
              <a:t>If our estimated value of X is 4, then our predicted value of Y is 12.</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886304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2391083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1030520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1519417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chi-square test of independence. You will often see it as the Greek letter chi with the exponent 2 sign.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3567349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off to the assumptions like the other tests we’ve done. One is that there is a linear relationship between the variables, we had the same for correlation. Also, no influential cases. The other ones we won’t get into so much. They have to do with the </a:t>
            </a:r>
            <a:r>
              <a:rPr lang="en-US" i="1" dirty="0"/>
              <a:t>residuals</a:t>
            </a:r>
            <a:r>
              <a:rPr lang="en-US" i="0" dirty="0"/>
              <a:t>, which you will learn about in a bit.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1440255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you have learned many of the building blocks of statistical inference we can really get into the applications. We will look at building predictive models, these models will let you do things like predict whether a customer will or won’t buy something.</a:t>
            </a:r>
          </a:p>
          <a:p>
            <a:endParaRPr lang="en-US" dirty="0"/>
          </a:p>
          <a:p>
            <a:r>
              <a:rPr lang="en-US" dirty="0"/>
              <a:t>We will also look at using Excel to model uncertainty by simulating an event many times and evaluating the results, and use optimization to find the best allocation of resources to achieve a given example.</a:t>
            </a:r>
          </a:p>
          <a:p>
            <a:endParaRPr lang="en-US" dirty="0"/>
          </a:p>
          <a:p>
            <a:r>
              <a:rPr lang="en-US" dirty="0"/>
              <a:t>Finally we will look at how to build basic forecasts using some different approaches and how to evaluate that forecast’s performance.</a:t>
            </a:r>
          </a:p>
          <a:p>
            <a:endParaRPr lang="en-US" dirty="0"/>
          </a:p>
          <a:p>
            <a:r>
              <a:rPr lang="en-US" dirty="0"/>
              <a:t>Again, I really want to keep the focus on take-home business applications. I hope that you feel confident using these methods in a business setting.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off to the assumptions like the other tests we’ve done. One is that there is a linear relationship between the variables, we had the same for correlation. Also, no influential cases. The other ones we won’t get into so much. They have to do with the </a:t>
            </a:r>
            <a:r>
              <a:rPr lang="en-US" i="1" dirty="0"/>
              <a:t>residuals</a:t>
            </a:r>
            <a:r>
              <a:rPr lang="en-US" i="0" dirty="0"/>
              <a:t>, which you will learn about in a bit.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232146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these are pretty easy to test</a:t>
            </a:r>
            <a:r>
              <a:rPr lang="en-US" i="0" dirty="0"/>
              <a: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38325018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time we are not predicting a continuous </a:t>
            </a:r>
            <a:r>
              <a:rPr lang="en-US" dirty="0" err="1"/>
              <a:t>outome</a:t>
            </a:r>
            <a:r>
              <a:rPr lang="en-US" dirty="0"/>
              <a:t> we are predicting a thing so this in terms of probability.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2764343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a similar idea of a hypothesis than for linear regression.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2156907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need to install a new add-in for this, fortunately it is free and you can download it right from the Add-ins menu. So go to Insert -&gt; Get Add-ins -&gt; and </a:t>
            </a:r>
            <a:r>
              <a:rPr lang="en-US" dirty="0" err="1"/>
              <a:t>XLMiner</a:t>
            </a:r>
            <a:r>
              <a:rPr lang="en-US" dirty="0"/>
              <a:t> Analysis </a:t>
            </a:r>
            <a:r>
              <a:rPr lang="en-US" dirty="0" err="1"/>
              <a:t>ToolPak</a:t>
            </a:r>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25249004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try to predict whether we can predict occupancy.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4056777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4258614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make predictions and get the results in probability terms.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36391446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Diagnosing the performance of logistic regression is a little different than linear regression. There are </a:t>
            </a:r>
            <a:r>
              <a:rPr lang="en-US" i="1" dirty="0"/>
              <a:t>lots </a:t>
            </a:r>
            <a:r>
              <a:rPr lang="en-US" i="0" dirty="0"/>
              <a:t>of ways to do this. Here is a very simple one. Basically we will get that probability result, if it’s less than 50% then we assume it’s a no, otherwise it’s a yes.  We can count up how many we got right. In this case there are 10 observations, three are incorrect, it’s 70%. </a:t>
            </a:r>
          </a:p>
          <a:p>
            <a:endParaRPr lang="en-US" i="0" dirty="0"/>
          </a:p>
          <a:p>
            <a:r>
              <a:rPr lang="en-US" dirty="0"/>
              <a:t>This is quite simplistic but a start.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2999392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go a little further in diagnosing this model. We will find out what the predictive accuracy is and we will make a point prediction.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3637208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117528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logistic regression? </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37701915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This section will be a little different. We will use tools in Excel to make many random simulations to check for patterns in results.  Then we’ll move into optimization. Let’s get started. </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40009323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Optimization is something that you may do consciously or not all the time. Often times in life we only have a certain amount of inputs, and we want to allocate those inputs to get the </a:t>
            </a:r>
            <a:r>
              <a:rPr lang="en-US" i="1" dirty="0"/>
              <a:t>most </a:t>
            </a:r>
            <a:r>
              <a:rPr lang="en-US" i="0" dirty="0"/>
              <a:t>amount of output. So let’s look at how to use Excel to model optimal outcomes.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going to use the US grading system for an example that we may all have encountered in life which is to figure out what grade we need to do. Again if we know we can get a certain grade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Warning that you may get a surprise result here.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some issues here.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32223568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Instructions on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9331275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37469387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build a more sophisticated model here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303293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35101877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on optimization? That was a cursory overview, and it doesn’t have to do as much with statistics, really it’s more about algebra and systems of equations. But I think it’s good to know a bit about optimization methods since much of statistics is powered by them.</a:t>
            </a:r>
          </a:p>
          <a:p>
            <a:endParaRPr lang="en-US" dirty="0"/>
          </a:p>
          <a:p>
            <a:r>
              <a:rPr lang="en-US" dirty="0"/>
              <a:t>For example if you can remember the line fitting it’s about optimization.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3476874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build a more sophisticated model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24316655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business cases you don’t </a:t>
            </a:r>
            <a:r>
              <a:rPr lang="en-US" i="1" dirty="0"/>
              <a:t>exactly </a:t>
            </a:r>
            <a:r>
              <a:rPr lang="en-US" i="0" dirty="0"/>
              <a:t>know what is going to happen right? You may know from prior patterns or sophisticated guesswork that you may sell </a:t>
            </a:r>
            <a:r>
              <a:rPr lang="en-US" i="1" dirty="0"/>
              <a:t>X </a:t>
            </a:r>
            <a:r>
              <a:rPr lang="en-US" i="0" dirty="0"/>
              <a:t>units a day, but you don’t exactly know, and there may be other contingencies where you can’t perfectly plan for the future.</a:t>
            </a:r>
          </a:p>
          <a:p>
            <a:r>
              <a:rPr lang="en-US" i="0" dirty="0"/>
              <a:t>Simulation is great for this. Basically what we can do is </a:t>
            </a:r>
            <a:endParaRPr lang="en-US" dirty="0"/>
          </a:p>
          <a:p>
            <a:endParaRPr lang="en-US" dirty="0"/>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3845069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here is the scenario. We want to figure out how long it will take us to sell 100 widgets given some basic statistics. We will simulate over and over how long it takes.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4214641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get an idea of how often we might expect a loss, given these business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20579723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35742431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now we will do some basic forecasting.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8025789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we want to figure out what’s happened and extrapolate, forecasting always does that. Or to figure out what’s changed. </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12891875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ways to predict the future here are some of them.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3944983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Instructions on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39697704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focus on doing exponential smoothing. For this we are seeing this looks like a pretty random so we want to figure out whether it helps us to go back in the past or not. </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40818530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want to try to measure everything we do in statistics often from different angles. </a:t>
            </a:r>
          </a:p>
          <a:p>
            <a:r>
              <a:rPr lang="en-US" dirty="0"/>
              <a:t>Now there are many ways to evaluate how well a forecast is doing against actual – we will use this one called MAPE.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28231170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try to forecast S&amp;P500 returns. </a:t>
            </a:r>
          </a:p>
          <a:p>
            <a:r>
              <a:rPr lang="en-US" dirty="0"/>
              <a:t>You will see why I wanted you to learn optimization </a:t>
            </a:r>
            <a:r>
              <a:rPr lang="en-US" i="1" dirty="0"/>
              <a:t>first </a:t>
            </a:r>
            <a:r>
              <a:rPr lang="en-US" i="0" dirty="0"/>
              <a:t>before doing this!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16402850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41723804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6817713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 would suggest it’s time to learn a bit of R. It is going to make your workflow much easier.</a:t>
            </a:r>
          </a:p>
          <a:p>
            <a:r>
              <a:rPr lang="en-US" i="0" dirty="0"/>
              <a:t>However you can learn </a:t>
            </a:r>
            <a:r>
              <a:rPr lang="en-US" i="1" dirty="0"/>
              <a:t>so much </a:t>
            </a:r>
            <a:r>
              <a:rPr lang="en-US" i="0" dirty="0"/>
              <a:t>from mucking around in Excel and experimenting with statistical concepts. I have learned way more about probability and statistics through this than by learning how to code in R. But coding in R makes executing on this knowledge a ton easier.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book will teach you some more advanced regression and forecasting techniques.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2449573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let’s head to our first unit here on regressions.  In the prior course in this series we learned how to model the relationship of one continuous variable on another.  Now let’s see how to use multiple continuous variables to predict a continuous or binary variable.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started with a dataset containing car and mileage statistics. Take a few moments to refresh your memory on performing descriptive statistics in Excel.</a:t>
            </a:r>
          </a:p>
          <a:p>
            <a:br>
              <a:rPr lang="en-US" dirty="0"/>
            </a:br>
            <a:r>
              <a:rPr lang="en-US" dirty="0"/>
              <a:t>While we may fall guilty to it for expedience, you should re-calculate descriptive statistics </a:t>
            </a:r>
            <a:r>
              <a:rPr lang="en-US" i="1" dirty="0"/>
              <a:t>each time </a:t>
            </a:r>
            <a:r>
              <a:rPr lang="en-US" i="0" dirty="0"/>
              <a:t>to encounter a new dataset! This is not optional work and you cannot jump to the inferential stuff just like you couldn’t jump to the middle of a story and really understand it – the descriptive statistics set the stage for the rest of the program.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408073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sv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15.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30.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038600" y="4657231"/>
            <a:ext cx="13542992" cy="5626540"/>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ADVANCED 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MULTIPLE LINEAR REGRESSION</a:t>
            </a:r>
          </a:p>
        </p:txBody>
      </p:sp>
    </p:spTree>
    <p:extLst>
      <p:ext uri="{BB962C8B-B14F-4D97-AF65-F5344CB8AC3E}">
        <p14:creationId xmlns:p14="http://schemas.microsoft.com/office/powerpoint/2010/main" val="477332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3698359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MULTIPLE REGRESSION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402535" y="5327811"/>
                <a:ext cx="17602199" cy="2282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200" i="1" smtClean="0">
                              <a:latin typeface="Cambria Math" panose="02040503050406030204" pitchFamily="18" charset="0"/>
                            </a:rPr>
                          </m:ctrlPr>
                        </m:sSubPr>
                        <m:e>
                          <m:r>
                            <a:rPr lang="en-US" sz="7200" b="0" i="1" smtClean="0">
                              <a:latin typeface="Cambria Math" panose="02040503050406030204" pitchFamily="18" charset="0"/>
                            </a:rPr>
                            <m:t>𝑌</m:t>
                          </m:r>
                        </m:e>
                        <m:sub>
                          <m:r>
                            <a:rPr lang="en-US" sz="7200" b="0" i="1" smtClean="0">
                              <a:latin typeface="Cambria Math" panose="02040503050406030204" pitchFamily="18" charset="0"/>
                            </a:rPr>
                            <m:t>𝑖</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r>
                            <a:rPr lang="en-US" sz="7200" i="1" smtClean="0">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rPr>
                            <m:t>0</m:t>
                          </m:r>
                        </m:sub>
                      </m:sSub>
                      <m:r>
                        <a:rPr lang="en-US" sz="7200" b="0" i="1" smtClean="0">
                          <a:latin typeface="Cambria Math" panose="02040503050406030204" pitchFamily="18" charset="0"/>
                        </a:rPr>
                        <m:t>+</m:t>
                      </m:r>
                      <m:sSub>
                        <m:sSubPr>
                          <m:ctrlPr>
                            <a:rPr lang="en-US" sz="7200" i="1" smtClean="0">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ea typeface="Cambria Math" panose="02040503050406030204" pitchFamily="18" charset="0"/>
                            </a:rPr>
                            <m:t>1</m:t>
                          </m:r>
                        </m:sub>
                      </m:sSub>
                      <m:sSub>
                        <m:sSubPr>
                          <m:ctrlPr>
                            <a:rPr lang="en-US" sz="7200" i="1">
                              <a:latin typeface="Cambria Math" panose="02040503050406030204" pitchFamily="18" charset="0"/>
                            </a:rPr>
                          </m:ctrlPr>
                        </m:sSubPr>
                        <m:e>
                          <m:r>
                            <a:rPr lang="en-US" sz="7200" b="0" i="1" smtClean="0">
                              <a:latin typeface="Cambria Math" panose="02040503050406030204" pitchFamily="18" charset="0"/>
                            </a:rPr>
                            <m:t>∗</m:t>
                          </m:r>
                          <m:r>
                            <a:rPr lang="en-US" sz="7200" b="0" i="1" smtClean="0">
                              <a:latin typeface="Cambria Math" panose="02040503050406030204" pitchFamily="18" charset="0"/>
                            </a:rPr>
                            <m:t>𝑋</m:t>
                          </m:r>
                        </m:e>
                        <m:sub>
                          <m:r>
                            <a:rPr lang="en-US" sz="7200" b="0" i="1" smtClean="0">
                              <a:latin typeface="Cambria Math" panose="02040503050406030204" pitchFamily="18" charset="0"/>
                            </a:rPr>
                            <m:t>1</m:t>
                          </m:r>
                          <m:r>
                            <a:rPr lang="en-US" sz="7200" b="0" i="1" smtClean="0">
                              <a:latin typeface="Cambria Math" panose="02040503050406030204" pitchFamily="18" charset="0"/>
                              <a:ea typeface="Cambria Math" panose="02040503050406030204" pitchFamily="18" charset="0"/>
                            </a:rPr>
                            <m:t>𝑖</m:t>
                          </m:r>
                        </m:sub>
                      </m:sSub>
                      <m:r>
                        <a:rPr lang="en-US" sz="7200" b="0" i="1" smtClean="0">
                          <a:latin typeface="Cambria Math" panose="02040503050406030204" pitchFamily="18" charset="0"/>
                          <a:ea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𝛽</m:t>
                          </m:r>
                        </m:e>
                        <m:sub>
                          <m:r>
                            <a:rPr lang="en-US" sz="7200" i="1">
                              <a:latin typeface="Cambria Math" panose="02040503050406030204" pitchFamily="18" charset="0"/>
                              <a:ea typeface="Cambria Math" panose="02040503050406030204" pitchFamily="18" charset="0"/>
                            </a:rPr>
                            <m:t>1</m:t>
                          </m:r>
                        </m:sub>
                      </m:sSub>
                      <m:sSub>
                        <m:sSubPr>
                          <m:ctrlPr>
                            <a:rPr lang="en-US" sz="7200" i="1">
                              <a:latin typeface="Cambria Math" panose="02040503050406030204" pitchFamily="18" charset="0"/>
                            </a:rPr>
                          </m:ctrlPr>
                        </m:sSubPr>
                        <m:e>
                          <m:r>
                            <a:rPr lang="en-US" sz="7200" i="1">
                              <a:latin typeface="Cambria Math" panose="02040503050406030204" pitchFamily="18" charset="0"/>
                            </a:rPr>
                            <m:t>∗</m:t>
                          </m:r>
                          <m:r>
                            <a:rPr lang="en-US" sz="7200" i="1">
                              <a:latin typeface="Cambria Math" panose="02040503050406030204" pitchFamily="18" charset="0"/>
                            </a:rPr>
                            <m:t>𝑋</m:t>
                          </m:r>
                        </m:e>
                        <m:sub>
                          <m:r>
                            <a:rPr lang="en-US" sz="7200" i="1">
                              <a:latin typeface="Cambria Math" panose="02040503050406030204" pitchFamily="18" charset="0"/>
                            </a:rPr>
                            <m:t>1</m:t>
                          </m:r>
                          <m:r>
                            <a:rPr lang="en-US" sz="7200" i="1">
                              <a:latin typeface="Cambria Math" panose="02040503050406030204" pitchFamily="18" charset="0"/>
                              <a:ea typeface="Cambria Math" panose="02040503050406030204" pitchFamily="18" charset="0"/>
                            </a:rPr>
                            <m:t>𝑖</m:t>
                          </m:r>
                        </m:sub>
                      </m:sSub>
                      <m:r>
                        <a:rPr lang="en-US" sz="7200" b="0" i="1" smtClean="0">
                          <a:latin typeface="Cambria Math" panose="02040503050406030204" pitchFamily="18" charset="0"/>
                          <a:ea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ea typeface="Cambria Math" panose="02040503050406030204" pitchFamily="18" charset="0"/>
                            </a:rPr>
                            <m:t>𝑘</m:t>
                          </m:r>
                        </m:sub>
                      </m:sSub>
                      <m:sSub>
                        <m:sSubPr>
                          <m:ctrlPr>
                            <a:rPr lang="en-US" sz="7200" i="1">
                              <a:latin typeface="Cambria Math" panose="02040503050406030204" pitchFamily="18" charset="0"/>
                            </a:rPr>
                          </m:ctrlPr>
                        </m:sSubPr>
                        <m:e>
                          <m:r>
                            <a:rPr lang="en-US" sz="7200" i="1">
                              <a:latin typeface="Cambria Math" panose="02040503050406030204" pitchFamily="18" charset="0"/>
                            </a:rPr>
                            <m:t>∗</m:t>
                          </m:r>
                          <m:r>
                            <a:rPr lang="en-US" sz="7200" i="1">
                              <a:latin typeface="Cambria Math" panose="02040503050406030204" pitchFamily="18" charset="0"/>
                            </a:rPr>
                            <m:t>𝑋</m:t>
                          </m:r>
                        </m:e>
                        <m:sub>
                          <m:r>
                            <a:rPr lang="en-US" sz="7200" b="0" i="1" smtClean="0">
                              <a:latin typeface="Cambria Math" panose="02040503050406030204" pitchFamily="18" charset="0"/>
                            </a:rPr>
                            <m:t>𝑘</m:t>
                          </m:r>
                          <m:r>
                            <a:rPr lang="en-US" sz="7200" i="1">
                              <a:latin typeface="Cambria Math" panose="02040503050406030204" pitchFamily="18" charset="0"/>
                              <a:ea typeface="Cambria Math" panose="02040503050406030204" pitchFamily="18" charset="0"/>
                            </a:rPr>
                            <m:t>𝑖</m:t>
                          </m:r>
                        </m:sub>
                      </m:sSub>
                      <m:r>
                        <a:rPr lang="en-US" sz="7200" b="0" i="1" smtClean="0">
                          <a:latin typeface="Cambria Math" panose="02040503050406030204" pitchFamily="18" charset="0"/>
                          <a:ea typeface="Cambria Math" panose="02040503050406030204" pitchFamily="18" charset="0"/>
                        </a:rPr>
                        <m:t>+</m:t>
                      </m:r>
                      <m:sSub>
                        <m:sSubPr>
                          <m:ctrlPr>
                            <a:rPr lang="en-US" sz="7200" i="1">
                              <a:latin typeface="Cambria Math" panose="02040503050406030204" pitchFamily="18" charset="0"/>
                            </a:rPr>
                          </m:ctrlPr>
                        </m:sSubPr>
                        <m:e>
                          <m:r>
                            <a:rPr lang="en-US" sz="7200" i="1" smtClean="0">
                              <a:latin typeface="Cambria Math" panose="02040503050406030204" pitchFamily="18" charset="0"/>
                              <a:ea typeface="Cambria Math" panose="02040503050406030204" pitchFamily="18" charset="0"/>
                            </a:rPr>
                            <m:t>𝜀</m:t>
                          </m:r>
                        </m:e>
                        <m:sub>
                          <m:r>
                            <a:rPr lang="en-US" sz="7200" i="1">
                              <a:latin typeface="Cambria Math" panose="02040503050406030204" pitchFamily="18" charset="0"/>
                              <a:ea typeface="Cambria Math" panose="02040503050406030204" pitchFamily="18" charset="0"/>
                            </a:rPr>
                            <m:t>𝑖</m:t>
                          </m:r>
                        </m:sub>
                      </m:sSub>
                    </m:oMath>
                  </m:oMathPara>
                </a14:m>
                <a:endParaRPr lang="en-US" sz="72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402535" y="5327811"/>
                <a:ext cx="17602199" cy="2282804"/>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V="1">
            <a:off x="1050235" y="4610100"/>
            <a:ext cx="245165" cy="851846"/>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352034" y="3319925"/>
            <a:ext cx="3419236" cy="1077218"/>
          </a:xfrm>
          <a:prstGeom prst="rect">
            <a:avLst/>
          </a:prstGeom>
          <a:noFill/>
        </p:spPr>
        <p:txBody>
          <a:bodyPr wrap="square" rtlCol="0">
            <a:spAutoFit/>
          </a:bodyPr>
          <a:lstStyle/>
          <a:p>
            <a:r>
              <a:rPr lang="en-US" sz="3200"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flipH="1">
            <a:off x="2110659" y="5248043"/>
            <a:ext cx="1308578" cy="1198970"/>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3276600" y="4501325"/>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cxnSp>
        <p:nvCxnSpPr>
          <p:cNvPr id="17" name="Straight Arrow Connector 16">
            <a:extLst>
              <a:ext uri="{FF2B5EF4-FFF2-40B4-BE49-F238E27FC236}">
                <a16:creationId xmlns:a16="http://schemas.microsoft.com/office/drawing/2014/main" id="{4BE40B73-43A0-490D-BA7A-2AA882FC2CA7}"/>
              </a:ext>
            </a:extLst>
          </p:cNvPr>
          <p:cNvCxnSpPr>
            <a:cxnSpLocks/>
          </p:cNvCxnSpPr>
          <p:nvPr/>
        </p:nvCxnSpPr>
        <p:spPr>
          <a:xfrm flipH="1">
            <a:off x="4800600" y="5183027"/>
            <a:ext cx="1362804" cy="1246741"/>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0997D0-E5CD-42A0-AC6A-3E70FBD77EC6}"/>
              </a:ext>
            </a:extLst>
          </p:cNvPr>
          <p:cNvSpPr txBox="1"/>
          <p:nvPr/>
        </p:nvSpPr>
        <p:spPr>
          <a:xfrm>
            <a:off x="5953552" y="4208937"/>
            <a:ext cx="3419236" cy="584775"/>
          </a:xfrm>
          <a:prstGeom prst="rect">
            <a:avLst/>
          </a:prstGeom>
          <a:noFill/>
        </p:spPr>
        <p:txBody>
          <a:bodyPr wrap="square" rtlCol="0">
            <a:spAutoFit/>
          </a:bodyPr>
          <a:lstStyle/>
          <a:p>
            <a:r>
              <a:rPr lang="en-US" sz="3200" dirty="0">
                <a:latin typeface="Gidole" panose="02000503000000000000" pitchFamily="2" charset="0"/>
              </a:rPr>
              <a:t>Slope coefficient(s)</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flipH="1">
            <a:off x="6235897" y="4793712"/>
            <a:ext cx="4203503" cy="1706991"/>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10685650" y="3500279"/>
            <a:ext cx="3419236" cy="1569660"/>
          </a:xfrm>
          <a:prstGeom prst="rect">
            <a:avLst/>
          </a:prstGeom>
          <a:noFill/>
        </p:spPr>
        <p:txBody>
          <a:bodyPr wrap="square" rtlCol="0">
            <a:spAutoFit/>
          </a:bodyPr>
          <a:lstStyle/>
          <a:p>
            <a:r>
              <a:rPr lang="en-US" sz="3200" dirty="0">
                <a:latin typeface="Gidole" panose="02000503000000000000" pitchFamily="2" charset="0"/>
              </a:rPr>
              <a:t>Independent / response variable(s)</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a:off x="16916400" y="5461946"/>
            <a:ext cx="351507" cy="1266595"/>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15417748" y="4635012"/>
            <a:ext cx="3419236" cy="584775"/>
          </a:xfrm>
          <a:prstGeom prst="rect">
            <a:avLst/>
          </a:prstGeom>
          <a:noFill/>
        </p:spPr>
        <p:txBody>
          <a:bodyPr wrap="square" rtlCol="0">
            <a:spAutoFit/>
          </a:bodyPr>
          <a:lstStyle/>
          <a:p>
            <a:r>
              <a:rPr lang="en-US" sz="3200" dirty="0">
                <a:latin typeface="Gidole" panose="02000503000000000000" pitchFamily="2" charset="0"/>
              </a:rPr>
              <a:t>Error term(s)</a:t>
            </a:r>
          </a:p>
        </p:txBody>
      </p:sp>
    </p:spTree>
    <p:extLst>
      <p:ext uri="{BB962C8B-B14F-4D97-AF65-F5344CB8AC3E}">
        <p14:creationId xmlns:p14="http://schemas.microsoft.com/office/powerpoint/2010/main" val="3767713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No relationship between X’s and Y. The slope equals zero.</a:t>
            </a:r>
          </a:p>
          <a:p>
            <a:r>
              <a:rPr lang="en-US" sz="4800" dirty="0">
                <a:latin typeface="Gidole" panose="02000503000000000000" pitchFamily="2" charset="0"/>
              </a:rPr>
              <a:t>Ha: A relationship between X’s and Y. The slope does not equal zero.</a:t>
            </a:r>
          </a:p>
        </p:txBody>
      </p:sp>
    </p:spTree>
    <p:extLst>
      <p:ext uri="{BB962C8B-B14F-4D97-AF65-F5344CB8AC3E}">
        <p14:creationId xmlns:p14="http://schemas.microsoft.com/office/powerpoint/2010/main" val="2475527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 acorn becomes the oak</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How do we measure differences in time across </a:t>
            </a:r>
            <a:r>
              <a:rPr lang="en-US" sz="3600" i="1" dirty="0">
                <a:latin typeface="Gidole" panose="020B0604020202020204" charset="0"/>
              </a:rPr>
              <a:t>same </a:t>
            </a:r>
            <a:r>
              <a:rPr lang="en-US" sz="3600" dirty="0">
                <a:latin typeface="Gidole" panose="020B0604020202020204" charset="0"/>
              </a:rPr>
              <a:t>individuals?</a:t>
            </a:r>
          </a:p>
          <a:p>
            <a:pPr marL="1028700" lvl="1" indent="-571500">
              <a:buFont typeface="Arial" panose="020B0604020202020204" pitchFamily="34" charset="0"/>
              <a:buChar char="•"/>
            </a:pPr>
            <a:r>
              <a:rPr lang="en-US" sz="3600" i="1" dirty="0">
                <a:latin typeface="Gidole" panose="020B0604020202020204" charset="0"/>
              </a:rPr>
              <a:t>Repeated measures</a:t>
            </a:r>
          </a:p>
        </p:txBody>
      </p:sp>
      <p:pic>
        <p:nvPicPr>
          <p:cNvPr id="10" name="Picture 2" descr="New Home, For Sale, Mortgage, Property, Luxury, House">
            <a:extLst>
              <a:ext uri="{FF2B5EF4-FFF2-40B4-BE49-F238E27FC236}">
                <a16:creationId xmlns:a16="http://schemas.microsoft.com/office/drawing/2014/main" id="{B1B20540-94B5-48C8-B18A-D979E7AAC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259" y="6820525"/>
            <a:ext cx="4757272" cy="31170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EC1B2CE-E1AD-4E85-B297-2E3F5413A156}"/>
              </a:ext>
            </a:extLst>
          </p:cNvPr>
          <p:cNvGrpSpPr/>
          <p:nvPr/>
        </p:nvGrpSpPr>
        <p:grpSpPr>
          <a:xfrm>
            <a:off x="11506200" y="6820525"/>
            <a:ext cx="4757271" cy="3117004"/>
            <a:chOff x="4572000" y="2147888"/>
            <a:chExt cx="9144000" cy="5991225"/>
          </a:xfrm>
        </p:grpSpPr>
        <p:pic>
          <p:nvPicPr>
            <p:cNvPr id="12" name="Picture 4" descr="New Home, For Sale, Mortgage, Property, Luxury, House">
              <a:extLst>
                <a:ext uri="{FF2B5EF4-FFF2-40B4-BE49-F238E27FC236}">
                  <a16:creationId xmlns:a16="http://schemas.microsoft.com/office/drawing/2014/main" id="{97921656-DCBF-4893-A54E-4C382CC17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ir Conditioner, Ac, System, Home, Equipment, Hot, Cool">
              <a:extLst>
                <a:ext uri="{FF2B5EF4-FFF2-40B4-BE49-F238E27FC236}">
                  <a16:creationId xmlns:a16="http://schemas.microsoft.com/office/drawing/2014/main" id="{3EBBECE3-4EDE-4671-9728-F7E18E4F5C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E295DFB8-59CA-403E-84CE-7CAC4066F570}"/>
              </a:ext>
            </a:extLst>
          </p:cNvPr>
          <p:cNvSpPr txBox="1"/>
          <p:nvPr/>
        </p:nvSpPr>
        <p:spPr>
          <a:xfrm>
            <a:off x="1547169" y="6235750"/>
            <a:ext cx="2938582" cy="584775"/>
          </a:xfrm>
          <a:prstGeom prst="rect">
            <a:avLst/>
          </a:prstGeom>
          <a:noFill/>
        </p:spPr>
        <p:txBody>
          <a:bodyPr wrap="square" rtlCol="0">
            <a:spAutoFit/>
          </a:bodyPr>
          <a:lstStyle/>
          <a:p>
            <a:r>
              <a:rPr lang="en-US" sz="3200" dirty="0">
                <a:latin typeface="Gidole" panose="02000503000000000000" pitchFamily="2" charset="0"/>
              </a:rPr>
              <a:t>House at time 1</a:t>
            </a:r>
          </a:p>
        </p:txBody>
      </p:sp>
      <p:sp>
        <p:nvSpPr>
          <p:cNvPr id="15" name="TextBox 14">
            <a:extLst>
              <a:ext uri="{FF2B5EF4-FFF2-40B4-BE49-F238E27FC236}">
                <a16:creationId xmlns:a16="http://schemas.microsoft.com/office/drawing/2014/main" id="{6BAE0886-4BA8-426A-A346-6CD54423D2B0}"/>
              </a:ext>
            </a:extLst>
          </p:cNvPr>
          <p:cNvSpPr txBox="1"/>
          <p:nvPr/>
        </p:nvSpPr>
        <p:spPr>
          <a:xfrm>
            <a:off x="7486328" y="7505700"/>
            <a:ext cx="2938582" cy="1323439"/>
          </a:xfrm>
          <a:prstGeom prst="rect">
            <a:avLst/>
          </a:prstGeom>
          <a:noFill/>
        </p:spPr>
        <p:txBody>
          <a:bodyPr wrap="square" rtlCol="0">
            <a:spAutoFit/>
          </a:bodyPr>
          <a:lstStyle/>
          <a:p>
            <a:pPr algn="ctr"/>
            <a:r>
              <a:rPr lang="en-US" sz="4000" i="1" dirty="0">
                <a:latin typeface="Gidole" panose="02000503000000000000" pitchFamily="2" charset="0"/>
              </a:rPr>
              <a:t>Intervention</a:t>
            </a:r>
            <a:r>
              <a:rPr lang="en-US" sz="4000" dirty="0">
                <a:latin typeface="Gidole" panose="02000503000000000000" pitchFamily="2" charset="0"/>
              </a:rPr>
              <a:t> (install AC)</a:t>
            </a:r>
            <a:endParaRPr lang="en-US" sz="4000" i="1" dirty="0">
              <a:latin typeface="Gidole" panose="02000503000000000000" pitchFamily="2" charset="0"/>
            </a:endParaRPr>
          </a:p>
        </p:txBody>
      </p:sp>
      <p:sp>
        <p:nvSpPr>
          <p:cNvPr id="16" name="TextBox 15">
            <a:extLst>
              <a:ext uri="{FF2B5EF4-FFF2-40B4-BE49-F238E27FC236}">
                <a16:creationId xmlns:a16="http://schemas.microsoft.com/office/drawing/2014/main" id="{474D5430-0CFC-4B06-8953-F7B26CA131E4}"/>
              </a:ext>
            </a:extLst>
          </p:cNvPr>
          <p:cNvSpPr txBox="1"/>
          <p:nvPr/>
        </p:nvSpPr>
        <p:spPr>
          <a:xfrm>
            <a:off x="11506200" y="6235749"/>
            <a:ext cx="2938582" cy="584775"/>
          </a:xfrm>
          <a:prstGeom prst="rect">
            <a:avLst/>
          </a:prstGeom>
          <a:noFill/>
        </p:spPr>
        <p:txBody>
          <a:bodyPr wrap="square" rtlCol="0">
            <a:spAutoFit/>
          </a:bodyPr>
          <a:lstStyle/>
          <a:p>
            <a:r>
              <a:rPr lang="en-US" sz="3200" dirty="0">
                <a:latin typeface="Gidole" panose="02000503000000000000" pitchFamily="2" charset="0"/>
              </a:rPr>
              <a:t>House at time 2</a:t>
            </a:r>
          </a:p>
        </p:txBody>
      </p:sp>
    </p:spTree>
    <p:extLst>
      <p:ext uri="{BB962C8B-B14F-4D97-AF65-F5344CB8AC3E}">
        <p14:creationId xmlns:p14="http://schemas.microsoft.com/office/powerpoint/2010/main" val="2803130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5262979"/>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Linear relationship between independent and dependent variables</a:t>
            </a:r>
          </a:p>
          <a:p>
            <a:pPr marL="742950" indent="-742950">
              <a:buAutoNum type="arabicPeriod"/>
            </a:pPr>
            <a:r>
              <a:rPr lang="en-US" sz="4800" dirty="0">
                <a:latin typeface="Gidole" panose="02000503000000000000" pitchFamily="2" charset="0"/>
              </a:rPr>
              <a:t>No influential cases</a:t>
            </a:r>
          </a:p>
          <a:p>
            <a:pPr marL="742950" indent="-742950">
              <a:buAutoNum type="arabicPeriod"/>
            </a:pPr>
            <a:r>
              <a:rPr lang="en-US" sz="4800" dirty="0">
                <a:latin typeface="Gidole" panose="02000503000000000000" pitchFamily="2" charset="0"/>
              </a:rPr>
              <a:t>Variance of residuals is constant</a:t>
            </a:r>
          </a:p>
          <a:p>
            <a:pPr marL="742950" indent="-742950">
              <a:buAutoNum type="arabicPeriod"/>
            </a:pPr>
            <a:r>
              <a:rPr lang="en-US" sz="4800" dirty="0">
                <a:solidFill>
                  <a:schemeClr val="bg1">
                    <a:lumMod val="50000"/>
                  </a:schemeClr>
                </a:solidFill>
                <a:latin typeface="Gidole" panose="02000503000000000000" pitchFamily="2" charset="0"/>
              </a:rPr>
              <a:t>Values of residuals are normally distributed</a:t>
            </a:r>
          </a:p>
          <a:p>
            <a:pPr marL="742950" indent="-742950">
              <a:buFontTx/>
              <a:buAutoNum type="arabicPeriod"/>
            </a:pPr>
            <a:r>
              <a:rPr lang="en-US" sz="4800" dirty="0">
                <a:solidFill>
                  <a:schemeClr val="bg1">
                    <a:lumMod val="50000"/>
                  </a:schemeClr>
                </a:solidFill>
                <a:latin typeface="Gidole" panose="02000503000000000000" pitchFamily="2" charset="0"/>
              </a:rPr>
              <a:t>No multicollinearity</a:t>
            </a:r>
          </a:p>
          <a:p>
            <a:pPr marL="742950" indent="-742950">
              <a:buAutoNum type="arabicPeriod"/>
            </a:pPr>
            <a:endParaRPr lang="en-US" sz="4800" dirty="0">
              <a:latin typeface="Gidole" panose="02000503000000000000" pitchFamily="2" charset="0"/>
            </a:endParaRPr>
          </a:p>
        </p:txBody>
      </p:sp>
    </p:spTree>
    <p:extLst>
      <p:ext uri="{BB962C8B-B14F-4D97-AF65-F5344CB8AC3E}">
        <p14:creationId xmlns:p14="http://schemas.microsoft.com/office/powerpoint/2010/main" val="1180902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420353" y="2324100"/>
            <a:ext cx="14935200" cy="1569660"/>
          </a:xfrm>
          <a:prstGeom prst="rect">
            <a:avLst/>
          </a:prstGeom>
          <a:noFill/>
        </p:spPr>
        <p:txBody>
          <a:bodyPr wrap="square" rtlCol="0">
            <a:spAutoFit/>
          </a:bodyPr>
          <a:lstStyle/>
          <a:p>
            <a:r>
              <a:rPr lang="en-US" sz="4800" dirty="0">
                <a:latin typeface="Gidole" panose="02000503000000000000" pitchFamily="2" charset="0"/>
              </a:rPr>
              <a:t>Linear relationship between independent and dependent variables</a:t>
            </a:r>
          </a:p>
        </p:txBody>
      </p:sp>
      <p:pic>
        <p:nvPicPr>
          <p:cNvPr id="11" name="Picture 10">
            <a:extLst>
              <a:ext uri="{FF2B5EF4-FFF2-40B4-BE49-F238E27FC236}">
                <a16:creationId xmlns:a16="http://schemas.microsoft.com/office/drawing/2014/main" id="{7EFA30CE-A968-4C5D-AC2E-3D205632D0AE}"/>
              </a:ext>
            </a:extLst>
          </p:cNvPr>
          <p:cNvPicPr>
            <a:picLocks noChangeAspect="1"/>
          </p:cNvPicPr>
          <p:nvPr/>
        </p:nvPicPr>
        <p:blipFill>
          <a:blip r:embed="rId4"/>
          <a:stretch>
            <a:fillRect/>
          </a:stretch>
        </p:blipFill>
        <p:spPr>
          <a:xfrm>
            <a:off x="457200" y="5510463"/>
            <a:ext cx="5435059" cy="3212869"/>
          </a:xfrm>
          <a:prstGeom prst="rect">
            <a:avLst/>
          </a:prstGeom>
        </p:spPr>
      </p:pic>
      <p:pic>
        <p:nvPicPr>
          <p:cNvPr id="12" name="Picture 11">
            <a:extLst>
              <a:ext uri="{FF2B5EF4-FFF2-40B4-BE49-F238E27FC236}">
                <a16:creationId xmlns:a16="http://schemas.microsoft.com/office/drawing/2014/main" id="{EFAB81E8-BC4D-49AC-9AC2-8EA8EBF58D41}"/>
              </a:ext>
            </a:extLst>
          </p:cNvPr>
          <p:cNvPicPr>
            <a:picLocks noChangeAspect="1"/>
          </p:cNvPicPr>
          <p:nvPr/>
        </p:nvPicPr>
        <p:blipFill>
          <a:blip r:embed="rId5"/>
          <a:stretch>
            <a:fillRect/>
          </a:stretch>
        </p:blipFill>
        <p:spPr>
          <a:xfrm>
            <a:off x="6325045" y="5524499"/>
            <a:ext cx="6070698" cy="3198832"/>
          </a:xfrm>
          <a:prstGeom prst="rect">
            <a:avLst/>
          </a:prstGeom>
        </p:spPr>
      </p:pic>
      <p:pic>
        <p:nvPicPr>
          <p:cNvPr id="13" name="Picture 12">
            <a:extLst>
              <a:ext uri="{FF2B5EF4-FFF2-40B4-BE49-F238E27FC236}">
                <a16:creationId xmlns:a16="http://schemas.microsoft.com/office/drawing/2014/main" id="{949EB9B9-C9C5-4340-8D86-B727363863CA}"/>
              </a:ext>
            </a:extLst>
          </p:cNvPr>
          <p:cNvPicPr>
            <a:picLocks noChangeAspect="1"/>
          </p:cNvPicPr>
          <p:nvPr/>
        </p:nvPicPr>
        <p:blipFill>
          <a:blip r:embed="rId6"/>
          <a:stretch>
            <a:fillRect/>
          </a:stretch>
        </p:blipFill>
        <p:spPr>
          <a:xfrm>
            <a:off x="12649200" y="5524499"/>
            <a:ext cx="5471304" cy="3198831"/>
          </a:xfrm>
          <a:prstGeom prst="rect">
            <a:avLst/>
          </a:prstGeom>
        </p:spPr>
      </p:pic>
      <p:pic>
        <p:nvPicPr>
          <p:cNvPr id="15" name="Graphic 14" descr="Checkmark">
            <a:extLst>
              <a:ext uri="{FF2B5EF4-FFF2-40B4-BE49-F238E27FC236}">
                <a16:creationId xmlns:a16="http://schemas.microsoft.com/office/drawing/2014/main" id="{759C69B3-4B09-492F-B901-BC320F3C45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4416" y="8692511"/>
            <a:ext cx="1441784" cy="1441784"/>
          </a:xfrm>
          <a:prstGeom prst="rect">
            <a:avLst/>
          </a:prstGeom>
        </p:spPr>
      </p:pic>
      <p:pic>
        <p:nvPicPr>
          <p:cNvPr id="17" name="Graphic 16" descr="No sign">
            <a:extLst>
              <a:ext uri="{FF2B5EF4-FFF2-40B4-BE49-F238E27FC236}">
                <a16:creationId xmlns:a16="http://schemas.microsoft.com/office/drawing/2014/main" id="{C0ABABDB-48C8-40CD-8940-FE314031CB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77580" y="8785209"/>
            <a:ext cx="1326240" cy="1326240"/>
          </a:xfrm>
          <a:prstGeom prst="rect">
            <a:avLst/>
          </a:prstGeom>
        </p:spPr>
      </p:pic>
      <p:pic>
        <p:nvPicPr>
          <p:cNvPr id="18" name="Graphic 17" descr="No sign">
            <a:extLst>
              <a:ext uri="{FF2B5EF4-FFF2-40B4-BE49-F238E27FC236}">
                <a16:creationId xmlns:a16="http://schemas.microsoft.com/office/drawing/2014/main" id="{BBACFB1E-9495-4AA5-9352-CB08A5CF2F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820064" y="8750283"/>
            <a:ext cx="1326240" cy="1326240"/>
          </a:xfrm>
          <a:prstGeom prst="rect">
            <a:avLst/>
          </a:prstGeom>
        </p:spPr>
      </p:pic>
    </p:spTree>
    <p:extLst>
      <p:ext uri="{BB962C8B-B14F-4D97-AF65-F5344CB8AC3E}">
        <p14:creationId xmlns:p14="http://schemas.microsoft.com/office/powerpoint/2010/main" val="2614449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170492" y="1759592"/>
            <a:ext cx="14935200" cy="2308324"/>
          </a:xfrm>
          <a:prstGeom prst="rect">
            <a:avLst/>
          </a:prstGeom>
          <a:noFill/>
        </p:spPr>
        <p:txBody>
          <a:bodyPr wrap="square" rtlCol="0">
            <a:spAutoFit/>
          </a:bodyPr>
          <a:lstStyle/>
          <a:p>
            <a:r>
              <a:rPr lang="en-US" sz="4800" dirty="0">
                <a:latin typeface="Gidole" panose="02000503000000000000" pitchFamily="2" charset="0"/>
              </a:rPr>
              <a:t>No influential cases</a:t>
            </a:r>
          </a:p>
          <a:p>
            <a:r>
              <a:rPr lang="en-US" sz="4800" i="1" dirty="0">
                <a:latin typeface="Gidole" panose="02000503000000000000" pitchFamily="2" charset="0"/>
              </a:rPr>
              <a:t>Which of the below are actually influencing the line?</a:t>
            </a:r>
          </a:p>
          <a:p>
            <a:endParaRPr lang="en-US" sz="4800" dirty="0">
              <a:latin typeface="Gidole" panose="02000503000000000000" pitchFamily="2" charset="0"/>
            </a:endParaRPr>
          </a:p>
        </p:txBody>
      </p:sp>
      <p:pic>
        <p:nvPicPr>
          <p:cNvPr id="10" name="Picture 9">
            <a:extLst>
              <a:ext uri="{FF2B5EF4-FFF2-40B4-BE49-F238E27FC236}">
                <a16:creationId xmlns:a16="http://schemas.microsoft.com/office/drawing/2014/main" id="{6EAA9033-6168-4EC7-A0C6-62EE54C18AE9}"/>
              </a:ext>
            </a:extLst>
          </p:cNvPr>
          <p:cNvPicPr>
            <a:picLocks noChangeAspect="1"/>
          </p:cNvPicPr>
          <p:nvPr/>
        </p:nvPicPr>
        <p:blipFill>
          <a:blip r:embed="rId4"/>
          <a:stretch>
            <a:fillRect/>
          </a:stretch>
        </p:blipFill>
        <p:spPr>
          <a:xfrm>
            <a:off x="3393066" y="3741701"/>
            <a:ext cx="11501868" cy="6157648"/>
          </a:xfrm>
          <a:prstGeom prst="rect">
            <a:avLst/>
          </a:prstGeom>
        </p:spPr>
      </p:pic>
    </p:spTree>
    <p:extLst>
      <p:ext uri="{BB962C8B-B14F-4D97-AF65-F5344CB8AC3E}">
        <p14:creationId xmlns:p14="http://schemas.microsoft.com/office/powerpoint/2010/main" val="861180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600563" y="192095"/>
                <a:ext cx="14935200" cy="14830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800" i="1" smtClean="0">
                          <a:latin typeface="Cambria Math" panose="02040503050406030204" pitchFamily="18" charset="0"/>
                        </a:rPr>
                        <m:t>𝑅</m:t>
                      </m:r>
                      <m:r>
                        <a:rPr lang="en-US" sz="8800" b="0" i="1" smtClean="0">
                          <a:latin typeface="Cambria Math" panose="02040503050406030204" pitchFamily="18" charset="0"/>
                        </a:rPr>
                        <m:t>𝑒𝑠𝑖𝑑𝑢𝑎𝑙</m:t>
                      </m:r>
                      <m:r>
                        <a:rPr lang="en-US" sz="8800" b="0" i="1" smtClean="0">
                          <a:latin typeface="Cambria Math" panose="02040503050406030204" pitchFamily="18" charset="0"/>
                        </a:rPr>
                        <m:t>=</m:t>
                      </m:r>
                      <m:r>
                        <a:rPr lang="en-US" sz="8800" b="0" i="1" smtClean="0">
                          <a:latin typeface="Cambria Math" panose="02040503050406030204" pitchFamily="18" charset="0"/>
                        </a:rPr>
                        <m:t>𝑌</m:t>
                      </m:r>
                      <m:r>
                        <a:rPr lang="en-US" sz="8800" b="0" i="1" smtClean="0">
                          <a:latin typeface="Cambria Math" panose="02040503050406030204" pitchFamily="18" charset="0"/>
                        </a:rPr>
                        <m:t>−</m:t>
                      </m:r>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600563" y="192095"/>
                <a:ext cx="14935200" cy="1483035"/>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352AD4BC-BD7D-4E88-8E73-726984EDF3C6}"/>
              </a:ext>
            </a:extLst>
          </p:cNvPr>
          <p:cNvPicPr>
            <a:picLocks noChangeAspect="1"/>
          </p:cNvPicPr>
          <p:nvPr/>
        </p:nvPicPr>
        <p:blipFill>
          <a:blip r:embed="rId5"/>
          <a:stretch>
            <a:fillRect/>
          </a:stretch>
        </p:blipFill>
        <p:spPr>
          <a:xfrm>
            <a:off x="381000" y="3614748"/>
            <a:ext cx="8839200" cy="5362447"/>
          </a:xfrm>
          <a:prstGeom prst="rect">
            <a:avLst/>
          </a:prstGeom>
        </p:spPr>
      </p:pic>
      <p:pic>
        <p:nvPicPr>
          <p:cNvPr id="2052" name="Picture 4">
            <a:extLst>
              <a:ext uri="{FF2B5EF4-FFF2-40B4-BE49-F238E27FC236}">
                <a16:creationId xmlns:a16="http://schemas.microsoft.com/office/drawing/2014/main" id="{F5FE2C28-78DB-4DA8-9EA6-DE6C5B67D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0800" y="3614748"/>
            <a:ext cx="7162800" cy="52131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00C2B35-83EB-43EE-8527-00CDB024A1D6}"/>
              </a:ext>
            </a:extLst>
          </p:cNvPr>
          <p:cNvCxnSpPr/>
          <p:nvPr/>
        </p:nvCxnSpPr>
        <p:spPr>
          <a:xfrm flipH="1">
            <a:off x="5257800" y="1409700"/>
            <a:ext cx="6477000" cy="419100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D4B68B-F571-4EF8-A969-8B3EAE121CFA}"/>
              </a:ext>
            </a:extLst>
          </p:cNvPr>
          <p:cNvCxnSpPr>
            <a:cxnSpLocks/>
          </p:cNvCxnSpPr>
          <p:nvPr/>
        </p:nvCxnSpPr>
        <p:spPr>
          <a:xfrm flipH="1">
            <a:off x="5410200" y="1459152"/>
            <a:ext cx="8229600" cy="47511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C80615A-976E-4198-B235-E9948D83649D}"/>
              </a:ext>
            </a:extLst>
          </p:cNvPr>
          <p:cNvSpPr txBox="1"/>
          <p:nvPr/>
        </p:nvSpPr>
        <p:spPr>
          <a:xfrm>
            <a:off x="3005018" y="5269439"/>
            <a:ext cx="2809637" cy="461665"/>
          </a:xfrm>
          <a:prstGeom prst="rect">
            <a:avLst/>
          </a:prstGeom>
          <a:noFill/>
        </p:spPr>
        <p:txBody>
          <a:bodyPr wrap="square" rtlCol="0">
            <a:spAutoFit/>
          </a:bodyPr>
          <a:lstStyle/>
          <a:p>
            <a:r>
              <a:rPr lang="en-US" sz="2400" b="1" dirty="0">
                <a:latin typeface="Gidole" panose="02000503000000000000" pitchFamily="2" charset="0"/>
              </a:rPr>
              <a:t>Observed value</a:t>
            </a:r>
          </a:p>
        </p:txBody>
      </p:sp>
      <p:sp>
        <p:nvSpPr>
          <p:cNvPr id="17" name="TextBox 16">
            <a:extLst>
              <a:ext uri="{FF2B5EF4-FFF2-40B4-BE49-F238E27FC236}">
                <a16:creationId xmlns:a16="http://schemas.microsoft.com/office/drawing/2014/main" id="{59EE86B8-3A1F-4382-AD54-47CD070CAE78}"/>
              </a:ext>
            </a:extLst>
          </p:cNvPr>
          <p:cNvSpPr txBox="1"/>
          <p:nvPr/>
        </p:nvSpPr>
        <p:spPr>
          <a:xfrm>
            <a:off x="3104147" y="5988232"/>
            <a:ext cx="2809637" cy="461665"/>
          </a:xfrm>
          <a:prstGeom prst="rect">
            <a:avLst/>
          </a:prstGeom>
          <a:noFill/>
        </p:spPr>
        <p:txBody>
          <a:bodyPr wrap="square" rtlCol="0">
            <a:spAutoFit/>
          </a:bodyPr>
          <a:lstStyle/>
          <a:p>
            <a:r>
              <a:rPr lang="en-US" sz="2400" b="1" dirty="0">
                <a:latin typeface="Gidole" panose="02000503000000000000" pitchFamily="2" charset="0"/>
              </a:rPr>
              <a:t>Estimated value</a:t>
            </a:r>
          </a:p>
        </p:txBody>
      </p:sp>
    </p:spTree>
    <p:extLst>
      <p:ext uri="{BB962C8B-B14F-4D97-AF65-F5344CB8AC3E}">
        <p14:creationId xmlns:p14="http://schemas.microsoft.com/office/powerpoint/2010/main" val="2487374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166481" y="2027099"/>
            <a:ext cx="14935200" cy="830997"/>
          </a:xfrm>
          <a:prstGeom prst="rect">
            <a:avLst/>
          </a:prstGeom>
          <a:noFill/>
        </p:spPr>
        <p:txBody>
          <a:bodyPr wrap="square" rtlCol="0">
            <a:spAutoFit/>
          </a:bodyPr>
          <a:lstStyle/>
          <a:p>
            <a:r>
              <a:rPr lang="en-US" sz="4800" dirty="0">
                <a:latin typeface="Gidole" panose="02000503000000000000" pitchFamily="2" charset="0"/>
              </a:rPr>
              <a:t>Variance of residuals is constant</a:t>
            </a:r>
          </a:p>
        </p:txBody>
      </p:sp>
      <p:pic>
        <p:nvPicPr>
          <p:cNvPr id="9" name="Picture 8">
            <a:extLst>
              <a:ext uri="{FF2B5EF4-FFF2-40B4-BE49-F238E27FC236}">
                <a16:creationId xmlns:a16="http://schemas.microsoft.com/office/drawing/2014/main" id="{719F7A4D-63C9-4CB4-9785-FD6BB70EA437}"/>
              </a:ext>
            </a:extLst>
          </p:cNvPr>
          <p:cNvPicPr>
            <a:picLocks noChangeAspect="1"/>
          </p:cNvPicPr>
          <p:nvPr/>
        </p:nvPicPr>
        <p:blipFill>
          <a:blip r:embed="rId4"/>
          <a:stretch>
            <a:fillRect/>
          </a:stretch>
        </p:blipFill>
        <p:spPr>
          <a:xfrm>
            <a:off x="381000" y="4395537"/>
            <a:ext cx="8295352" cy="4475586"/>
          </a:xfrm>
          <a:prstGeom prst="rect">
            <a:avLst/>
          </a:prstGeom>
        </p:spPr>
      </p:pic>
      <p:pic>
        <p:nvPicPr>
          <p:cNvPr id="10" name="Picture 9">
            <a:extLst>
              <a:ext uri="{FF2B5EF4-FFF2-40B4-BE49-F238E27FC236}">
                <a16:creationId xmlns:a16="http://schemas.microsoft.com/office/drawing/2014/main" id="{1E2E4375-B3AB-4D9C-9FAF-F0B1BF18681A}"/>
              </a:ext>
            </a:extLst>
          </p:cNvPr>
          <p:cNvPicPr>
            <a:picLocks noChangeAspect="1"/>
          </p:cNvPicPr>
          <p:nvPr/>
        </p:nvPicPr>
        <p:blipFill>
          <a:blip r:embed="rId5"/>
          <a:stretch>
            <a:fillRect/>
          </a:stretch>
        </p:blipFill>
        <p:spPr>
          <a:xfrm>
            <a:off x="9208884" y="4395537"/>
            <a:ext cx="8915400" cy="4475586"/>
          </a:xfrm>
          <a:prstGeom prst="rect">
            <a:avLst/>
          </a:prstGeom>
        </p:spPr>
      </p:pic>
      <p:pic>
        <p:nvPicPr>
          <p:cNvPr id="11" name="Graphic 10" descr="Checkmark">
            <a:extLst>
              <a:ext uri="{FF2B5EF4-FFF2-40B4-BE49-F238E27FC236}">
                <a16:creationId xmlns:a16="http://schemas.microsoft.com/office/drawing/2014/main" id="{CF9DF216-8FC2-435D-AB24-6704BC31FE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91000" y="8755579"/>
            <a:ext cx="1441784" cy="1441784"/>
          </a:xfrm>
          <a:prstGeom prst="rect">
            <a:avLst/>
          </a:prstGeom>
        </p:spPr>
      </p:pic>
      <p:pic>
        <p:nvPicPr>
          <p:cNvPr id="12" name="Graphic 11" descr="No sign">
            <a:extLst>
              <a:ext uri="{FF2B5EF4-FFF2-40B4-BE49-F238E27FC236}">
                <a16:creationId xmlns:a16="http://schemas.microsoft.com/office/drawing/2014/main" id="{97234EF3-699F-4F17-8E0B-B969BC862D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20026" y="8871123"/>
            <a:ext cx="1326240" cy="1326240"/>
          </a:xfrm>
          <a:prstGeom prst="rect">
            <a:avLst/>
          </a:prstGeom>
        </p:spPr>
      </p:pic>
    </p:spTree>
    <p:extLst>
      <p:ext uri="{BB962C8B-B14F-4D97-AF65-F5344CB8AC3E}">
        <p14:creationId xmlns:p14="http://schemas.microsoft.com/office/powerpoint/2010/main" val="901694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87798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mpg-regression.xlsx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significant relationship of displacement, horsepower and weight to mpg? </a:t>
            </a:r>
          </a:p>
          <a:p>
            <a:pPr marL="803910" lvl="1" indent="-457200">
              <a:buFont typeface="Arial" panose="020B0604020202020204" pitchFamily="34" charset="0"/>
              <a:buChar char="•"/>
            </a:pPr>
            <a:r>
              <a:rPr lang="en-US" sz="3600" i="1" dirty="0">
                <a:solidFill>
                  <a:srgbClr val="000000"/>
                </a:solidFill>
                <a:latin typeface="Gidole" panose="02000503000000000000" pitchFamily="2" charset="0"/>
                <a:ea typeface="Roboto Mono" pitchFamily="2" charset="0"/>
              </a:rPr>
              <a:t>Check assumptions: linearity, no influential cases, independence of residuals </a:t>
            </a:r>
          </a:p>
        </p:txBody>
      </p:sp>
    </p:spTree>
    <p:extLst>
      <p:ext uri="{BB962C8B-B14F-4D97-AF65-F5344CB8AC3E}">
        <p14:creationId xmlns:p14="http://schemas.microsoft.com/office/powerpoint/2010/main" val="89628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498598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penguins-linear.xlsx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significant relationship of culmen length, culmen depth and flipper length on body mass? </a:t>
            </a:r>
          </a:p>
          <a:p>
            <a:pPr marL="803910" lvl="1" indent="-457200">
              <a:buFont typeface="Arial" panose="020B0604020202020204" pitchFamily="34" charset="0"/>
              <a:buChar char="•"/>
            </a:pPr>
            <a:r>
              <a:rPr lang="en-US" sz="3600" i="1" dirty="0">
                <a:solidFill>
                  <a:srgbClr val="000000"/>
                </a:solidFill>
                <a:latin typeface="Gidole" panose="02000503000000000000" pitchFamily="2" charset="0"/>
                <a:ea typeface="Roboto Mono" pitchFamily="2" charset="0"/>
              </a:rPr>
              <a:t>Check assumptions: linearity, no influential cases, independence of residuals </a:t>
            </a:r>
          </a:p>
          <a:p>
            <a:pPr marL="1261110" lvl="2"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Unhide influential-cases worksheet when read.  No peeking!</a:t>
            </a:r>
          </a:p>
        </p:txBody>
      </p:sp>
    </p:spTree>
    <p:extLst>
      <p:ext uri="{BB962C8B-B14F-4D97-AF65-F5344CB8AC3E}">
        <p14:creationId xmlns:p14="http://schemas.microsoft.com/office/powerpoint/2010/main" val="796746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MODEL DIAGNOSTICS: R-SQUARE</a:t>
            </a:r>
          </a:p>
        </p:txBody>
      </p:sp>
      <p:sp>
        <p:nvSpPr>
          <p:cNvPr id="9" name="Rectangle 8">
            <a:extLst>
              <a:ext uri="{FF2B5EF4-FFF2-40B4-BE49-F238E27FC236}">
                <a16:creationId xmlns:a16="http://schemas.microsoft.com/office/drawing/2014/main" id="{371C4D49-47A2-4890-86F3-1C738297DB16}"/>
              </a:ext>
            </a:extLst>
          </p:cNvPr>
          <p:cNvSpPr/>
          <p:nvPr/>
        </p:nvSpPr>
        <p:spPr>
          <a:xfrm>
            <a:off x="685800" y="5570620"/>
            <a:ext cx="5410200" cy="1935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10909509" y="3848100"/>
            <a:ext cx="51816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10982738" y="7781803"/>
            <a:ext cx="5181600" cy="2240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6400800" y="4762500"/>
            <a:ext cx="4267200" cy="762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6400800" y="7505700"/>
            <a:ext cx="4508709" cy="141046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6163448" y="4118466"/>
            <a:ext cx="4699248" cy="954107"/>
          </a:xfrm>
          <a:prstGeom prst="rect">
            <a:avLst/>
          </a:prstGeom>
          <a:noFill/>
        </p:spPr>
        <p:txBody>
          <a:bodyPr wrap="square" rtlCol="0">
            <a:spAutoFit/>
          </a:bodyPr>
          <a:lstStyle/>
          <a:p>
            <a:r>
              <a:rPr lang="en-US" sz="2800" dirty="0">
                <a:latin typeface="Gidole" panose="02000503000000000000" pitchFamily="2" charset="0"/>
              </a:rPr>
              <a:t>How much is explained here? </a:t>
            </a:r>
            <a:r>
              <a:rPr lang="en-US" sz="2800" i="1" dirty="0">
                <a:latin typeface="Gidole" panose="02000503000000000000" pitchFamily="2" charset="0"/>
              </a:rPr>
              <a:t>This is r-square</a:t>
            </a:r>
            <a:endParaRPr lang="en-US" sz="2800" dirty="0">
              <a:latin typeface="Gidole" panose="02000503000000000000" pitchFamily="2" charset="0"/>
            </a:endParaRP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6300093" y="8588287"/>
            <a:ext cx="5939474" cy="523220"/>
          </a:xfrm>
          <a:prstGeom prst="rect">
            <a:avLst/>
          </a:prstGeom>
          <a:noFill/>
        </p:spPr>
        <p:txBody>
          <a:bodyPr wrap="square" rtlCol="0">
            <a:spAutoFit/>
          </a:bodyPr>
          <a:lstStyle/>
          <a:p>
            <a:r>
              <a:rPr lang="en-US" sz="2800" dirty="0">
                <a:latin typeface="Gidole" panose="02000503000000000000" pitchFamily="2" charset="0"/>
              </a:rPr>
              <a:t>This remains unexplained</a:t>
            </a:r>
          </a:p>
        </p:txBody>
      </p:sp>
    </p:spTree>
    <p:extLst>
      <p:ext uri="{BB962C8B-B14F-4D97-AF65-F5344CB8AC3E}">
        <p14:creationId xmlns:p14="http://schemas.microsoft.com/office/powerpoint/2010/main" val="2766525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u="sng" spc="375" dirty="0">
                <a:solidFill>
                  <a:srgbClr val="000000"/>
                </a:solidFill>
                <a:latin typeface="League Spartan Bold"/>
              </a:rPr>
              <a:t>ADJUSTED</a:t>
            </a:r>
            <a:r>
              <a:rPr lang="en-US" sz="7500" spc="375" dirty="0">
                <a:solidFill>
                  <a:srgbClr val="000000"/>
                </a:solidFill>
                <a:latin typeface="League Spartan Bold"/>
              </a:rPr>
              <a:t> R-SQUARE AND MODEL PARSIMONY</a:t>
            </a:r>
          </a:p>
        </p:txBody>
      </p:sp>
      <p:sp>
        <p:nvSpPr>
          <p:cNvPr id="9" name="Rectangle 8">
            <a:extLst>
              <a:ext uri="{FF2B5EF4-FFF2-40B4-BE49-F238E27FC236}">
                <a16:creationId xmlns:a16="http://schemas.microsoft.com/office/drawing/2014/main" id="{371C4D49-47A2-4890-86F3-1C738297DB16}"/>
              </a:ext>
            </a:extLst>
          </p:cNvPr>
          <p:cNvSpPr/>
          <p:nvPr/>
        </p:nvSpPr>
        <p:spPr>
          <a:xfrm>
            <a:off x="685800" y="5570620"/>
            <a:ext cx="5410200" cy="1935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10909509" y="3848100"/>
            <a:ext cx="51816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10982738" y="7781803"/>
            <a:ext cx="5181600" cy="2240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6400800" y="4762500"/>
            <a:ext cx="4267200" cy="762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6400800" y="7505700"/>
            <a:ext cx="4508709" cy="141046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4992764" y="3088729"/>
            <a:ext cx="6479963" cy="1754326"/>
          </a:xfrm>
          <a:prstGeom prst="rect">
            <a:avLst/>
          </a:prstGeom>
          <a:noFill/>
        </p:spPr>
        <p:txBody>
          <a:bodyPr wrap="square" rtlCol="0">
            <a:spAutoFit/>
          </a:bodyPr>
          <a:lstStyle/>
          <a:p>
            <a:r>
              <a:rPr lang="en-US" sz="2400" dirty="0">
                <a:latin typeface="Gidole" panose="02000503000000000000" pitchFamily="2" charset="0"/>
              </a:rPr>
              <a:t>How much is explained here? </a:t>
            </a:r>
            <a:r>
              <a:rPr lang="en-US" sz="2400" i="1" dirty="0">
                <a:latin typeface="Gidole" panose="02000503000000000000" pitchFamily="2" charset="0"/>
              </a:rPr>
              <a:t>This is r-square</a:t>
            </a:r>
          </a:p>
          <a:p>
            <a:endParaRPr lang="en-US" sz="2800" b="1" i="1" dirty="0">
              <a:solidFill>
                <a:srgbClr val="CF3338"/>
              </a:solidFill>
              <a:latin typeface="Gidole" panose="02000503000000000000" pitchFamily="2" charset="0"/>
            </a:endParaRPr>
          </a:p>
          <a:p>
            <a:r>
              <a:rPr lang="en-US" sz="2800" b="1" i="1" dirty="0">
                <a:solidFill>
                  <a:srgbClr val="CF3338"/>
                </a:solidFill>
                <a:latin typeface="Gidole" panose="02000503000000000000" pitchFamily="2" charset="0"/>
              </a:rPr>
              <a:t>More variables = more explanation … and more bloat</a:t>
            </a: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6300093" y="8588287"/>
            <a:ext cx="5939474" cy="523220"/>
          </a:xfrm>
          <a:prstGeom prst="rect">
            <a:avLst/>
          </a:prstGeom>
          <a:noFill/>
        </p:spPr>
        <p:txBody>
          <a:bodyPr wrap="square" rtlCol="0">
            <a:spAutoFit/>
          </a:bodyPr>
          <a:lstStyle/>
          <a:p>
            <a:r>
              <a:rPr lang="en-US" sz="2800" dirty="0">
                <a:latin typeface="Gidole" panose="02000503000000000000" pitchFamily="2" charset="0"/>
              </a:rPr>
              <a:t>This remains unexplained</a:t>
            </a:r>
          </a:p>
        </p:txBody>
      </p:sp>
    </p:spTree>
    <p:extLst>
      <p:ext uri="{BB962C8B-B14F-4D97-AF65-F5344CB8AC3E}">
        <p14:creationId xmlns:p14="http://schemas.microsoft.com/office/powerpoint/2010/main" val="4176930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MAKING POINT PREDICTIONS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818309-AE2D-4800-AFB3-48274A12C2EC}"/>
                  </a:ext>
                </a:extLst>
              </p:cNvPr>
              <p:cNvSpPr txBox="1"/>
              <p:nvPr/>
            </p:nvSpPr>
            <p:spPr>
              <a:xfrm>
                <a:off x="1828800" y="2034598"/>
                <a:ext cx="14935200" cy="9734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8800" b="0" i="1" smtClean="0">
                              <a:latin typeface="Cambria Math" panose="02040503050406030204" pitchFamily="18" charset="0"/>
                            </a:rPr>
                          </m:ctrlPr>
                        </m:accPr>
                        <m:e>
                          <m:r>
                            <a:rPr lang="en-US" sz="8800" b="0" i="1" smtClean="0">
                              <a:latin typeface="Cambria Math" panose="02040503050406030204" pitchFamily="18" charset="0"/>
                            </a:rPr>
                            <m:t>𝑌</m:t>
                          </m:r>
                        </m:e>
                      </m:acc>
                      <m:r>
                        <a:rPr lang="en-US" sz="8800" b="0" i="1" smtClean="0">
                          <a:latin typeface="Cambria Math" panose="02040503050406030204" pitchFamily="18" charset="0"/>
                        </a:rPr>
                        <m:t>=</m:t>
                      </m:r>
                      <m:sSub>
                        <m:sSubPr>
                          <m:ctrlPr>
                            <a:rPr lang="en-US" sz="8800" b="0" i="1" smtClean="0">
                              <a:latin typeface="Cambria Math" panose="02040503050406030204" pitchFamily="18" charset="0"/>
                            </a:rPr>
                          </m:ctrlPr>
                        </m:sSubPr>
                        <m:e>
                          <m:r>
                            <a:rPr lang="en-US" sz="8800" b="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r>
                            <a:rPr lang="en-US" sz="8800" b="0" i="1" smtClean="0">
                              <a:latin typeface="Cambria Math" panose="02040503050406030204" pitchFamily="18" charset="0"/>
                              <a:ea typeface="Cambria Math" panose="02040503050406030204" pitchFamily="18" charset="0"/>
                            </a:rPr>
                            <m:t>1</m:t>
                          </m:r>
                        </m:sub>
                      </m:sSub>
                      <m:r>
                        <a:rPr lang="en-US" sz="8800" b="0" i="1" smtClean="0">
                          <a:latin typeface="Cambria Math" panose="02040503050406030204" pitchFamily="18" charset="0"/>
                          <a:ea typeface="Cambria Math" panose="02040503050406030204" pitchFamily="18" charset="0"/>
                        </a:rPr>
                        <m:t>+</m:t>
                      </m:r>
                      <m:sSub>
                        <m:sSubPr>
                          <m:ctrlPr>
                            <a:rPr lang="en-US" sz="8800" i="1">
                              <a:latin typeface="Cambria Math" panose="02040503050406030204" pitchFamily="18" charset="0"/>
                            </a:rPr>
                          </m:ctrlPr>
                        </m:sSubPr>
                        <m:e>
                          <m:r>
                            <a:rPr lang="en-US" sz="8800" i="1">
                              <a:latin typeface="Cambria Math" panose="02040503050406030204" pitchFamily="18" charset="0"/>
                              <a:ea typeface="Cambria Math" panose="02040503050406030204" pitchFamily="18" charset="0"/>
                            </a:rPr>
                            <m:t>𝛽</m:t>
                          </m:r>
                        </m:e>
                        <m:sub>
                          <m:r>
                            <a:rPr lang="en-US" sz="8800" i="1">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i="1">
                              <a:latin typeface="Cambria Math" panose="02040503050406030204" pitchFamily="18" charset="0"/>
                            </a:rPr>
                            <m:t>∗</m:t>
                          </m:r>
                          <m:r>
                            <a:rPr lang="en-US" sz="8800" i="1">
                              <a:latin typeface="Cambria Math" panose="02040503050406030204" pitchFamily="18" charset="0"/>
                            </a:rPr>
                            <m:t>𝑋</m:t>
                          </m:r>
                        </m:e>
                        <m:sub>
                          <m:r>
                            <a:rPr lang="en-US" sz="8800" i="1">
                              <a:latin typeface="Cambria Math" panose="02040503050406030204" pitchFamily="18" charset="0"/>
                              <a:ea typeface="Cambria Math" panose="02040503050406030204" pitchFamily="18" charset="0"/>
                            </a:rPr>
                            <m:t>𝑖</m:t>
                          </m:r>
                          <m:r>
                            <a:rPr lang="en-US" sz="8800" b="0" i="1" smtClean="0">
                              <a:latin typeface="Cambria Math" panose="02040503050406030204" pitchFamily="18" charset="0"/>
                              <a:ea typeface="Cambria Math" panose="02040503050406030204" pitchFamily="18" charset="0"/>
                            </a:rPr>
                            <m:t>2</m:t>
                          </m:r>
                        </m:sub>
                      </m:sSub>
                    </m:oMath>
                  </m:oMathPara>
                </a14:m>
                <a:endParaRPr lang="en-US" sz="8800" dirty="0">
                  <a:latin typeface="Gidole" panose="02000503000000000000" pitchFamily="2" charset="0"/>
                </a:endParaRPr>
              </a:p>
              <a:p>
                <a:endParaRPr lang="en-US" sz="8800"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r>
                        <a:rPr lang="en-US" sz="8800" i="1">
                          <a:latin typeface="Cambria Math" panose="02040503050406030204" pitchFamily="18" charset="0"/>
                        </a:rPr>
                        <m:t>=</m:t>
                      </m:r>
                      <m:r>
                        <a:rPr lang="en-US" sz="8800" b="0" i="1" smtClean="0">
                          <a:latin typeface="Cambria Math" panose="02040503050406030204" pitchFamily="18" charset="0"/>
                        </a:rPr>
                        <m:t>10</m:t>
                      </m:r>
                      <m:r>
                        <a:rPr lang="en-US" sz="8800" i="1">
                          <a:latin typeface="Cambria Math" panose="02040503050406030204" pitchFamily="18" charset="0"/>
                        </a:rPr>
                        <m:t>+</m:t>
                      </m:r>
                      <m:r>
                        <a:rPr lang="en-US" sz="8800" b="0" i="1" smtClean="0">
                          <a:latin typeface="Cambria Math" panose="02040503050406030204" pitchFamily="18" charset="0"/>
                        </a:rPr>
                        <m:t>.5∗4</m:t>
                      </m:r>
                      <m:r>
                        <a:rPr lang="en-US" sz="8800" b="0" i="0" smtClean="0">
                          <a:latin typeface="Cambria Math" panose="02040503050406030204" pitchFamily="18" charset="0"/>
                        </a:rPr>
                        <m:t>+1.5∗2</m:t>
                      </m:r>
                    </m:oMath>
                  </m:oMathPara>
                </a14:m>
                <a:endParaRPr lang="en-US" sz="8800" dirty="0">
                  <a:latin typeface="Gidole" panose="02000503000000000000" pitchFamily="2" charset="0"/>
                </a:endParaRPr>
              </a:p>
              <a:p>
                <a:endParaRPr lang="en-US" sz="8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8800" b="1" i="1" smtClean="0">
                          <a:solidFill>
                            <a:schemeClr val="tx2"/>
                          </a:solidFill>
                          <a:latin typeface="Cambria Math" panose="02040503050406030204" pitchFamily="18" charset="0"/>
                        </a:rPr>
                        <m:t>𝟏𝟓</m:t>
                      </m:r>
                      <m:r>
                        <a:rPr lang="en-US" sz="8800" i="1">
                          <a:latin typeface="Cambria Math" panose="02040503050406030204" pitchFamily="18" charset="0"/>
                        </a:rPr>
                        <m:t>=10+</m:t>
                      </m:r>
                      <m:r>
                        <a:rPr lang="en-US" sz="8800" b="0" i="1" smtClean="0">
                          <a:latin typeface="Cambria Math" panose="02040503050406030204" pitchFamily="18" charset="0"/>
                        </a:rPr>
                        <m:t>2+3</m:t>
                      </m:r>
                    </m:oMath>
                  </m:oMathPara>
                </a14:m>
                <a:endParaRPr lang="en-US" sz="8800" dirty="0">
                  <a:latin typeface="Gidole" panose="02000503000000000000" pitchFamily="2" charset="0"/>
                </a:endParaRPr>
              </a:p>
              <a:p>
                <a:endParaRPr lang="en-US" sz="8800" dirty="0">
                  <a:latin typeface="Gidole" panose="02000503000000000000" pitchFamily="2" charset="0"/>
                </a:endParaRPr>
              </a:p>
              <a:p>
                <a:r>
                  <a:rPr lang="en-US" sz="8800" dirty="0">
                    <a:latin typeface="Gidole" panose="02000503000000000000" pitchFamily="2" charset="0"/>
                  </a:rPr>
                  <a:t>					</a:t>
                </a:r>
              </a:p>
            </p:txBody>
          </p:sp>
        </mc:Choice>
        <mc:Fallback xmlns="">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828800" y="2034598"/>
                <a:ext cx="14935200" cy="973401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1717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mpg-regression-diagnostics.xlsx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R-square of this model?</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expected MPG of a car weighing 3,000 pounds that has 200 horsepower? </a:t>
            </a:r>
          </a:p>
        </p:txBody>
      </p:sp>
    </p:spTree>
    <p:extLst>
      <p:ext uri="{BB962C8B-B14F-4D97-AF65-F5344CB8AC3E}">
        <p14:creationId xmlns:p14="http://schemas.microsoft.com/office/powerpoint/2010/main" val="2180172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penguins-linear-diagnostics.xlsx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R-square of this model?</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expected body mass of a penguin with a flipper length of 200 mm?</a:t>
            </a:r>
          </a:p>
        </p:txBody>
      </p:sp>
    </p:spTree>
    <p:extLst>
      <p:ext uri="{BB962C8B-B14F-4D97-AF65-F5344CB8AC3E}">
        <p14:creationId xmlns:p14="http://schemas.microsoft.com/office/powerpoint/2010/main" val="2173810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215867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LOGISTIC REGRESSION</a:t>
            </a:r>
          </a:p>
        </p:txBody>
      </p:sp>
    </p:spTree>
    <p:extLst>
      <p:ext uri="{BB962C8B-B14F-4D97-AF65-F5344CB8AC3E}">
        <p14:creationId xmlns:p14="http://schemas.microsoft.com/office/powerpoint/2010/main" val="4052490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6000" spc="375" dirty="0">
                <a:solidFill>
                  <a:srgbClr val="000000"/>
                </a:solidFill>
                <a:latin typeface="League Spartan Bold"/>
              </a:rPr>
              <a:t>HOW DO YOU MODEL A BINARY OUTCOME?</a:t>
            </a:r>
          </a:p>
        </p:txBody>
      </p:sp>
      <p:pic>
        <p:nvPicPr>
          <p:cNvPr id="12" name="Picture 11">
            <a:extLst>
              <a:ext uri="{FF2B5EF4-FFF2-40B4-BE49-F238E27FC236}">
                <a16:creationId xmlns:a16="http://schemas.microsoft.com/office/drawing/2014/main" id="{54CA690E-2089-4998-84F5-FE2EC82705D9}"/>
              </a:ext>
            </a:extLst>
          </p:cNvPr>
          <p:cNvPicPr>
            <a:picLocks noChangeAspect="1"/>
          </p:cNvPicPr>
          <p:nvPr/>
        </p:nvPicPr>
        <p:blipFill>
          <a:blip r:embed="rId4"/>
          <a:stretch>
            <a:fillRect/>
          </a:stretch>
        </p:blipFill>
        <p:spPr>
          <a:xfrm>
            <a:off x="4221319" y="3240480"/>
            <a:ext cx="10287000" cy="6430599"/>
          </a:xfrm>
          <a:prstGeom prst="rect">
            <a:avLst/>
          </a:prstGeom>
        </p:spPr>
      </p:pic>
    </p:spTree>
    <p:extLst>
      <p:ext uri="{BB962C8B-B14F-4D97-AF65-F5344CB8AC3E}">
        <p14:creationId xmlns:p14="http://schemas.microsoft.com/office/powerpoint/2010/main" val="4197722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6796957"/>
            <a:ext cx="3650350" cy="12723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Advanced Excel Statistics for Business Analytics</a:t>
            </a:r>
          </a:p>
        </p:txBody>
      </p:sp>
      <p:sp>
        <p:nvSpPr>
          <p:cNvPr id="10" name="TextBox 10"/>
          <p:cNvSpPr txBox="1"/>
          <p:nvPr/>
        </p:nvSpPr>
        <p:spPr>
          <a:xfrm>
            <a:off x="3420038" y="3316520"/>
            <a:ext cx="7857562" cy="7279493"/>
          </a:xfrm>
          <a:prstGeom prst="rect">
            <a:avLst/>
          </a:prstGeom>
        </p:spPr>
        <p:txBody>
          <a:bodyPr wrap="square"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Model a causal relationship between multiple independent variables and a categorical or continuous dependent variable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Use simulation and optimization techniques to model business scenarios</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Build and evaluate forecasts</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250616"/>
          </a:xfrm>
          <a:prstGeom prst="rect">
            <a:avLst/>
          </a:prstGeom>
        </p:spPr>
        <p:txBody>
          <a:bodyPr wrap="square" lIns="0" tIns="0" rIns="0" bIns="0" rtlCol="0" anchor="t">
            <a:spAutoFit/>
          </a:bodyPr>
          <a:lstStyle/>
          <a:p>
            <a:pPr algn="ctr">
              <a:lnSpc>
                <a:spcPts val="9000"/>
              </a:lnSpc>
            </a:pPr>
            <a:r>
              <a:rPr lang="en-US" sz="6000" spc="375" dirty="0">
                <a:solidFill>
                  <a:srgbClr val="000000"/>
                </a:solidFill>
                <a:latin typeface="League Spartan Bold"/>
              </a:rPr>
              <a:t>FITTING A BINARY OUTCOME: LIKE ANTS ON A LOGARITHM</a:t>
            </a:r>
          </a:p>
        </p:txBody>
      </p:sp>
      <p:pic>
        <p:nvPicPr>
          <p:cNvPr id="9" name="Picture 8">
            <a:extLst>
              <a:ext uri="{FF2B5EF4-FFF2-40B4-BE49-F238E27FC236}">
                <a16:creationId xmlns:a16="http://schemas.microsoft.com/office/drawing/2014/main" id="{C0BA4C68-8BE9-4428-A824-2AE22AA99C8E}"/>
              </a:ext>
            </a:extLst>
          </p:cNvPr>
          <p:cNvPicPr>
            <a:picLocks noChangeAspect="1"/>
          </p:cNvPicPr>
          <p:nvPr/>
        </p:nvPicPr>
        <p:blipFill>
          <a:blip r:embed="rId4"/>
          <a:stretch>
            <a:fillRect/>
          </a:stretch>
        </p:blipFill>
        <p:spPr>
          <a:xfrm>
            <a:off x="3733800" y="3160733"/>
            <a:ext cx="10439400" cy="6525867"/>
          </a:xfrm>
          <a:prstGeom prst="rect">
            <a:avLst/>
          </a:prstGeom>
        </p:spPr>
      </p:pic>
    </p:spTree>
    <p:extLst>
      <p:ext uri="{BB962C8B-B14F-4D97-AF65-F5344CB8AC3E}">
        <p14:creationId xmlns:p14="http://schemas.microsoft.com/office/powerpoint/2010/main" val="809593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4524315"/>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Binary dependent variable</a:t>
            </a:r>
          </a:p>
          <a:p>
            <a:pPr marL="742950" indent="-742950">
              <a:buAutoNum type="arabicPeriod"/>
            </a:pPr>
            <a:r>
              <a:rPr lang="en-US" sz="4800" dirty="0">
                <a:latin typeface="Gidole" panose="02000503000000000000" pitchFamily="2" charset="0"/>
              </a:rPr>
              <a:t>Observations are independent</a:t>
            </a:r>
          </a:p>
          <a:p>
            <a:pPr marL="742950" indent="-742950">
              <a:buAutoNum type="arabicPeriod"/>
            </a:pPr>
            <a:r>
              <a:rPr lang="en-US" sz="4800" dirty="0">
                <a:latin typeface="Gidole" panose="02000503000000000000" pitchFamily="2" charset="0"/>
              </a:rPr>
              <a:t>Large sample size</a:t>
            </a:r>
          </a:p>
          <a:p>
            <a:pPr marL="742950" indent="-742950">
              <a:buAutoNum type="arabicPeriod"/>
            </a:pPr>
            <a:r>
              <a:rPr lang="en-US" sz="4800" dirty="0">
                <a:solidFill>
                  <a:schemeClr val="bg1">
                    <a:lumMod val="50000"/>
                  </a:schemeClr>
                </a:solidFill>
                <a:latin typeface="Gidole" panose="02000503000000000000" pitchFamily="2" charset="0"/>
              </a:rPr>
              <a:t>Linearity of independent variables and log odds</a:t>
            </a:r>
          </a:p>
          <a:p>
            <a:pPr marL="742950" indent="-742950">
              <a:buAutoNum type="arabicPeriod"/>
            </a:pPr>
            <a:r>
              <a:rPr lang="en-US" sz="4800" dirty="0">
                <a:solidFill>
                  <a:schemeClr val="bg1">
                    <a:lumMod val="50000"/>
                  </a:schemeClr>
                </a:solidFill>
                <a:latin typeface="Gidole" panose="02000503000000000000" pitchFamily="2" charset="0"/>
              </a:rPr>
              <a:t>No influential cases</a:t>
            </a:r>
          </a:p>
          <a:p>
            <a:pPr marL="742950" indent="-742950">
              <a:buFontTx/>
              <a:buAutoNum type="arabicPeriod"/>
            </a:pPr>
            <a:r>
              <a:rPr lang="en-US" sz="4800" dirty="0">
                <a:solidFill>
                  <a:schemeClr val="bg1">
                    <a:lumMod val="50000"/>
                  </a:schemeClr>
                </a:solidFill>
                <a:latin typeface="Gidole" panose="02000503000000000000" pitchFamily="2" charset="0"/>
              </a:rPr>
              <a:t>No multicollinearity</a:t>
            </a:r>
          </a:p>
        </p:txBody>
      </p:sp>
    </p:spTree>
    <p:extLst>
      <p:ext uri="{BB962C8B-B14F-4D97-AF65-F5344CB8AC3E}">
        <p14:creationId xmlns:p14="http://schemas.microsoft.com/office/powerpoint/2010/main" val="3998842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LOGISTIC REGRESSION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1842708" y="6184104"/>
                <a:ext cx="17602199" cy="24138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i="1" smtClean="0">
                          <a:latin typeface="Cambria Math" panose="02040503050406030204" pitchFamily="18" charset="0"/>
                        </a:rPr>
                        <m:t>𝑃</m:t>
                      </m:r>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sSup>
                            <m:sSupPr>
                              <m:ctrlPr>
                                <a:rPr lang="en-US" sz="7200" b="0" i="1" smtClean="0">
                                  <a:latin typeface="Cambria Math" panose="02040503050406030204" pitchFamily="18" charset="0"/>
                                </a:rPr>
                              </m:ctrlPr>
                            </m:sSupPr>
                            <m:e>
                              <m:r>
                                <a:rPr lang="en-US" sz="7200" b="0" i="1" smtClean="0">
                                  <a:latin typeface="Cambria Math" panose="02040503050406030204" pitchFamily="18" charset="0"/>
                                </a:rPr>
                                <m:t>𝑒</m:t>
                              </m:r>
                            </m:e>
                            <m:sup>
                              <m:r>
                                <a:rPr lang="en-US" sz="7200" i="1">
                                  <a:latin typeface="Cambria Math" panose="02040503050406030204" pitchFamily="18" charset="0"/>
                                  <a:ea typeface="Cambria Math" panose="02040503050406030204" pitchFamily="18" charset="0"/>
                                </a:rPr>
                                <m:t>𝛽</m:t>
                              </m:r>
                              <m:r>
                                <a:rPr lang="en-US" sz="7200" i="1">
                                  <a:latin typeface="Cambria Math" panose="02040503050406030204" pitchFamily="18" charset="0"/>
                                  <a:ea typeface="Cambria Math" panose="02040503050406030204" pitchFamily="18" charset="0"/>
                                </a:rPr>
                                <m:t>0+ </m:t>
                              </m:r>
                              <m:r>
                                <a:rPr lang="en-US" sz="7200" i="1">
                                  <a:latin typeface="Cambria Math" panose="02040503050406030204" pitchFamily="18" charset="0"/>
                                  <a:ea typeface="Cambria Math" panose="02040503050406030204" pitchFamily="18" charset="0"/>
                                </a:rPr>
                                <m:t>𝛽</m:t>
                              </m:r>
                              <m:r>
                                <a:rPr lang="en-US" sz="7200" b="0" i="1" smtClean="0">
                                  <a:latin typeface="Cambria Math" panose="02040503050406030204" pitchFamily="18" charset="0"/>
                                  <a:ea typeface="Cambria Math" panose="02040503050406030204" pitchFamily="18" charset="0"/>
                                </a:rPr>
                                <m:t>1∗</m:t>
                              </m:r>
                              <m:r>
                                <a:rPr lang="en-US" sz="7200" b="0" i="1" smtClean="0">
                                  <a:latin typeface="Cambria Math" panose="02040503050406030204" pitchFamily="18" charset="0"/>
                                  <a:ea typeface="Cambria Math" panose="02040503050406030204" pitchFamily="18" charset="0"/>
                                </a:rPr>
                                <m:t>𝑥</m:t>
                              </m:r>
                              <m:r>
                                <a:rPr lang="en-US" sz="7200" b="0" i="1" smtClean="0">
                                  <a:latin typeface="Cambria Math" panose="02040503050406030204" pitchFamily="18" charset="0"/>
                                  <a:ea typeface="Cambria Math" panose="02040503050406030204" pitchFamily="18" charset="0"/>
                                </a:rPr>
                                <m:t>1</m:t>
                              </m:r>
                              <m:r>
                                <a:rPr lang="en-US" sz="7200" b="0" i="1" smtClean="0">
                                  <a:latin typeface="Cambria Math" panose="02040503050406030204" pitchFamily="18" charset="0"/>
                                  <a:ea typeface="Cambria Math" panose="02040503050406030204" pitchFamily="18" charset="0"/>
                                </a:rPr>
                                <m:t>𝑖</m:t>
                              </m:r>
                              <m:r>
                                <a:rPr lang="en-US" sz="7200" b="0" i="1" smtClean="0">
                                  <a:latin typeface="Cambria Math" panose="02040503050406030204" pitchFamily="18" charset="0"/>
                                  <a:ea typeface="Cambria Math" panose="02040503050406030204" pitchFamily="18" charset="0"/>
                                </a:rPr>
                                <m:t>+…+</m:t>
                              </m:r>
                              <m:r>
                                <a:rPr lang="en-US" sz="7200" i="1">
                                  <a:latin typeface="Cambria Math" panose="02040503050406030204" pitchFamily="18" charset="0"/>
                                  <a:ea typeface="Cambria Math" panose="02040503050406030204" pitchFamily="18" charset="0"/>
                                </a:rPr>
                                <m:t>𝛽</m:t>
                              </m:r>
                              <m:r>
                                <a:rPr lang="en-US" sz="7200" b="0" i="1" smtClean="0">
                                  <a:latin typeface="Cambria Math" panose="02040503050406030204" pitchFamily="18" charset="0"/>
                                  <a:ea typeface="Cambria Math" panose="02040503050406030204" pitchFamily="18" charset="0"/>
                                </a:rPr>
                                <m:t>𝑘</m:t>
                              </m:r>
                              <m:r>
                                <a:rPr lang="en-US" sz="7200" i="1">
                                  <a:latin typeface="Cambria Math" panose="02040503050406030204" pitchFamily="18" charset="0"/>
                                  <a:ea typeface="Cambria Math" panose="02040503050406030204" pitchFamily="18" charset="0"/>
                                </a:rPr>
                                <m:t>∗</m:t>
                              </m:r>
                              <m:r>
                                <a:rPr lang="en-US" sz="7200" i="1">
                                  <a:latin typeface="Cambria Math" panose="02040503050406030204" pitchFamily="18" charset="0"/>
                                  <a:ea typeface="Cambria Math" panose="02040503050406030204" pitchFamily="18" charset="0"/>
                                </a:rPr>
                                <m:t>𝑥𝑘𝑖</m:t>
                              </m:r>
                            </m:sup>
                          </m:sSup>
                        </m:num>
                        <m:den>
                          <m:r>
                            <a:rPr lang="en-US" sz="7200" b="0" i="1" smtClean="0">
                              <a:latin typeface="Cambria Math" panose="02040503050406030204" pitchFamily="18" charset="0"/>
                            </a:rPr>
                            <m:t>1+</m:t>
                          </m:r>
                          <m:sSup>
                            <m:sSupPr>
                              <m:ctrlPr>
                                <a:rPr lang="en-US" sz="7200" i="1">
                                  <a:latin typeface="Cambria Math" panose="02040503050406030204" pitchFamily="18" charset="0"/>
                                </a:rPr>
                              </m:ctrlPr>
                            </m:sSupPr>
                            <m:e>
                              <m:r>
                                <a:rPr lang="en-US" sz="7200" i="1">
                                  <a:latin typeface="Cambria Math" panose="02040503050406030204" pitchFamily="18" charset="0"/>
                                </a:rPr>
                                <m:t>𝑒</m:t>
                              </m:r>
                            </m:e>
                            <m:sup>
                              <m:r>
                                <a:rPr lang="en-US" sz="7200" i="1">
                                  <a:latin typeface="Cambria Math" panose="02040503050406030204" pitchFamily="18" charset="0"/>
                                  <a:ea typeface="Cambria Math" panose="02040503050406030204" pitchFamily="18" charset="0"/>
                                </a:rPr>
                                <m:t>𝛽</m:t>
                              </m:r>
                              <m:r>
                                <a:rPr lang="en-US" sz="7200" i="1">
                                  <a:latin typeface="Cambria Math" panose="02040503050406030204" pitchFamily="18" charset="0"/>
                                  <a:ea typeface="Cambria Math" panose="02040503050406030204" pitchFamily="18" charset="0"/>
                                </a:rPr>
                                <m:t>0+ </m:t>
                              </m:r>
                              <m:r>
                                <a:rPr lang="en-US" sz="7200" i="1">
                                  <a:latin typeface="Cambria Math" panose="02040503050406030204" pitchFamily="18" charset="0"/>
                                  <a:ea typeface="Cambria Math" panose="02040503050406030204" pitchFamily="18" charset="0"/>
                                </a:rPr>
                                <m:t>𝛽</m:t>
                              </m:r>
                              <m:r>
                                <a:rPr lang="en-US" sz="7200" i="1">
                                  <a:latin typeface="Cambria Math" panose="02040503050406030204" pitchFamily="18" charset="0"/>
                                  <a:ea typeface="Cambria Math" panose="02040503050406030204" pitchFamily="18" charset="0"/>
                                </a:rPr>
                                <m:t>1∗</m:t>
                              </m:r>
                              <m:r>
                                <a:rPr lang="en-US" sz="7200" i="1">
                                  <a:latin typeface="Cambria Math" panose="02040503050406030204" pitchFamily="18" charset="0"/>
                                  <a:ea typeface="Cambria Math" panose="02040503050406030204" pitchFamily="18" charset="0"/>
                                </a:rPr>
                                <m:t>𝑥</m:t>
                              </m:r>
                              <m:r>
                                <a:rPr lang="en-US" sz="7200" i="1">
                                  <a:latin typeface="Cambria Math" panose="02040503050406030204" pitchFamily="18" charset="0"/>
                                  <a:ea typeface="Cambria Math" panose="02040503050406030204" pitchFamily="18" charset="0"/>
                                </a:rPr>
                                <m:t>1</m:t>
                              </m:r>
                              <m:r>
                                <a:rPr lang="en-US" sz="7200" i="1">
                                  <a:latin typeface="Cambria Math" panose="02040503050406030204" pitchFamily="18" charset="0"/>
                                  <a:ea typeface="Cambria Math" panose="02040503050406030204" pitchFamily="18" charset="0"/>
                                </a:rPr>
                                <m:t>𝑖</m:t>
                              </m:r>
                              <m:r>
                                <a:rPr lang="en-US" sz="7200" i="1">
                                  <a:latin typeface="Cambria Math" panose="02040503050406030204" pitchFamily="18" charset="0"/>
                                  <a:ea typeface="Cambria Math" panose="02040503050406030204" pitchFamily="18" charset="0"/>
                                </a:rPr>
                                <m:t>+…+</m:t>
                              </m:r>
                              <m:r>
                                <a:rPr lang="en-US" sz="7200" i="1">
                                  <a:latin typeface="Cambria Math" panose="02040503050406030204" pitchFamily="18" charset="0"/>
                                  <a:ea typeface="Cambria Math" panose="02040503050406030204" pitchFamily="18" charset="0"/>
                                </a:rPr>
                                <m:t>𝛽</m:t>
                              </m:r>
                              <m:r>
                                <a:rPr lang="en-US" sz="7200" i="1">
                                  <a:latin typeface="Cambria Math" panose="02040503050406030204" pitchFamily="18" charset="0"/>
                                  <a:ea typeface="Cambria Math" panose="02040503050406030204" pitchFamily="18" charset="0"/>
                                </a:rPr>
                                <m:t>𝑘</m:t>
                              </m:r>
                              <m:r>
                                <a:rPr lang="en-US" sz="7200" i="1">
                                  <a:latin typeface="Cambria Math" panose="02040503050406030204" pitchFamily="18" charset="0"/>
                                  <a:ea typeface="Cambria Math" panose="02040503050406030204" pitchFamily="18" charset="0"/>
                                </a:rPr>
                                <m:t>∗</m:t>
                              </m:r>
                              <m:r>
                                <a:rPr lang="en-US" sz="7200" i="1">
                                  <a:latin typeface="Cambria Math" panose="02040503050406030204" pitchFamily="18" charset="0"/>
                                  <a:ea typeface="Cambria Math" panose="02040503050406030204" pitchFamily="18" charset="0"/>
                                </a:rPr>
                                <m:t>𝑥𝑘𝑖</m:t>
                              </m:r>
                            </m:sup>
                          </m:sSup>
                        </m:den>
                      </m:f>
                    </m:oMath>
                  </m:oMathPara>
                </a14:m>
                <a:endParaRPr lang="en-US" sz="72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1842708" y="6184104"/>
                <a:ext cx="17602199" cy="2413866"/>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H="1" flipV="1">
            <a:off x="3874066" y="6383107"/>
            <a:ext cx="932105" cy="851846"/>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677483" y="4581466"/>
            <a:ext cx="4931465" cy="1569660"/>
          </a:xfrm>
          <a:prstGeom prst="rect">
            <a:avLst/>
          </a:prstGeom>
          <a:noFill/>
        </p:spPr>
        <p:txBody>
          <a:bodyPr wrap="square" rtlCol="0">
            <a:spAutoFit/>
          </a:bodyPr>
          <a:lstStyle/>
          <a:p>
            <a:r>
              <a:rPr lang="en-US" sz="3200" dirty="0">
                <a:latin typeface="Gidole" panose="02000503000000000000" pitchFamily="2" charset="0"/>
              </a:rPr>
              <a:t>Dependent / predictor variable</a:t>
            </a:r>
          </a:p>
          <a:p>
            <a:r>
              <a:rPr lang="en-US" sz="3200" dirty="0">
                <a:latin typeface="Gidole" panose="02000503000000000000" pitchFamily="2" charset="0"/>
              </a:rPr>
              <a:t>(</a:t>
            </a:r>
            <a:r>
              <a:rPr lang="en-US" sz="3200" i="1" dirty="0">
                <a:latin typeface="Gidole" panose="02000503000000000000" pitchFamily="2" charset="0"/>
              </a:rPr>
              <a:t>expressed in probability)</a:t>
            </a:r>
            <a:endParaRPr lang="en-US" sz="3200" dirty="0">
              <a:latin typeface="Gidole" panose="02000503000000000000" pitchFamily="2" charset="0"/>
            </a:endParaRP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a:off x="6411725" y="4497205"/>
            <a:ext cx="1297109" cy="1930122"/>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4949840" y="3705560"/>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sp>
        <p:nvSpPr>
          <p:cNvPr id="18" name="TextBox 17">
            <a:extLst>
              <a:ext uri="{FF2B5EF4-FFF2-40B4-BE49-F238E27FC236}">
                <a16:creationId xmlns:a16="http://schemas.microsoft.com/office/drawing/2014/main" id="{C30997D0-E5CD-42A0-AC6A-3E70FBD77EC6}"/>
              </a:ext>
            </a:extLst>
          </p:cNvPr>
          <p:cNvSpPr txBox="1"/>
          <p:nvPr/>
        </p:nvSpPr>
        <p:spPr>
          <a:xfrm>
            <a:off x="11903303" y="4155652"/>
            <a:ext cx="3419236" cy="584775"/>
          </a:xfrm>
          <a:prstGeom prst="rect">
            <a:avLst/>
          </a:prstGeom>
          <a:noFill/>
        </p:spPr>
        <p:txBody>
          <a:bodyPr wrap="square" rtlCol="0">
            <a:spAutoFit/>
          </a:bodyPr>
          <a:lstStyle/>
          <a:p>
            <a:r>
              <a:rPr lang="en-US" sz="3200" dirty="0">
                <a:latin typeface="Gidole" panose="02000503000000000000" pitchFamily="2" charset="0"/>
              </a:rPr>
              <a:t>Slope coefficient(s)</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a:off x="9780440" y="5239325"/>
            <a:ext cx="36869" cy="791136"/>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8713136" y="3375786"/>
            <a:ext cx="3419236" cy="1569660"/>
          </a:xfrm>
          <a:prstGeom prst="rect">
            <a:avLst/>
          </a:prstGeom>
          <a:noFill/>
        </p:spPr>
        <p:txBody>
          <a:bodyPr wrap="square" rtlCol="0">
            <a:spAutoFit/>
          </a:bodyPr>
          <a:lstStyle/>
          <a:p>
            <a:r>
              <a:rPr lang="en-US" sz="3200" dirty="0">
                <a:latin typeface="Gidole" panose="02000503000000000000" pitchFamily="2" charset="0"/>
              </a:rPr>
              <a:t>Independent / response variable(s)</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flipH="1">
            <a:off x="11227721" y="4945446"/>
            <a:ext cx="1019402" cy="1142746"/>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342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5262979"/>
          </a:xfrm>
          <a:prstGeom prst="rect">
            <a:avLst/>
          </a:prstGeom>
          <a:noFill/>
        </p:spPr>
        <p:txBody>
          <a:bodyPr wrap="square" rtlCol="0">
            <a:spAutoFit/>
          </a:bodyPr>
          <a:lstStyle/>
          <a:p>
            <a:r>
              <a:rPr lang="en-US" sz="4800" dirty="0">
                <a:latin typeface="Gidole" panose="02000503000000000000" pitchFamily="2" charset="0"/>
              </a:rPr>
              <a:t>Ho: No relationship between X’s and Y. The Y values you predict are no closer to the actual Y values than you would expect by chance. </a:t>
            </a:r>
          </a:p>
          <a:p>
            <a:endParaRPr lang="en-US" sz="4800" dirty="0">
              <a:latin typeface="Gidole" panose="02000503000000000000" pitchFamily="2" charset="0"/>
            </a:endParaRPr>
          </a:p>
          <a:p>
            <a:r>
              <a:rPr lang="en-US" sz="4800" dirty="0">
                <a:latin typeface="Gidole" panose="02000503000000000000" pitchFamily="2" charset="0"/>
              </a:rPr>
              <a:t>Ha: A relationship between X’s and Y. The slope does not equal zero. The Y values you predict are closer to the actual Y values than you would expect by chance. </a:t>
            </a:r>
          </a:p>
        </p:txBody>
      </p:sp>
    </p:spTree>
    <p:extLst>
      <p:ext uri="{BB962C8B-B14F-4D97-AF65-F5344CB8AC3E}">
        <p14:creationId xmlns:p14="http://schemas.microsoft.com/office/powerpoint/2010/main" val="3745107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INSTALLING XLMINER</a:t>
            </a:r>
          </a:p>
        </p:txBody>
      </p:sp>
      <p:pic>
        <p:nvPicPr>
          <p:cNvPr id="4" name="Picture 3">
            <a:extLst>
              <a:ext uri="{FF2B5EF4-FFF2-40B4-BE49-F238E27FC236}">
                <a16:creationId xmlns:a16="http://schemas.microsoft.com/office/drawing/2014/main" id="{F036818D-41FF-42B2-B4D5-04FD721FFB0B}"/>
              </a:ext>
            </a:extLst>
          </p:cNvPr>
          <p:cNvPicPr>
            <a:picLocks noChangeAspect="1"/>
          </p:cNvPicPr>
          <p:nvPr/>
        </p:nvPicPr>
        <p:blipFill>
          <a:blip r:embed="rId4"/>
          <a:stretch>
            <a:fillRect/>
          </a:stretch>
        </p:blipFill>
        <p:spPr>
          <a:xfrm>
            <a:off x="2209800" y="1789657"/>
            <a:ext cx="14631668" cy="8230313"/>
          </a:xfrm>
          <a:prstGeom prst="rect">
            <a:avLst/>
          </a:prstGeom>
        </p:spPr>
      </p:pic>
    </p:spTree>
    <p:extLst>
      <p:ext uri="{BB962C8B-B14F-4D97-AF65-F5344CB8AC3E}">
        <p14:creationId xmlns:p14="http://schemas.microsoft.com/office/powerpoint/2010/main" val="538342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occupancy.xlsx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significant relationship of temperature, humidity and light to occupancy? </a:t>
            </a:r>
          </a:p>
        </p:txBody>
      </p:sp>
    </p:spTree>
    <p:extLst>
      <p:ext uri="{BB962C8B-B14F-4D97-AF65-F5344CB8AC3E}">
        <p14:creationId xmlns:p14="http://schemas.microsoft.com/office/powerpoint/2010/main" val="12621254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penguin-logistic.xlsx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significant relationship of culmen length, culmen depth, flipper length and body mass and sex?</a:t>
            </a:r>
          </a:p>
        </p:txBody>
      </p:sp>
    </p:spTree>
    <p:extLst>
      <p:ext uri="{BB962C8B-B14F-4D97-AF65-F5344CB8AC3E}">
        <p14:creationId xmlns:p14="http://schemas.microsoft.com/office/powerpoint/2010/main" val="3363410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MAKING POINT PREDICTIONS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818309-AE2D-4800-AFB3-48274A12C2EC}"/>
                  </a:ext>
                </a:extLst>
              </p:cNvPr>
              <p:cNvSpPr txBox="1"/>
              <p:nvPr/>
            </p:nvSpPr>
            <p:spPr>
              <a:xfrm>
                <a:off x="1828800" y="2034598"/>
                <a:ext cx="14935200" cy="83190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8800" b="0" i="1" smtClean="0">
                              <a:latin typeface="Cambria Math" panose="02040503050406030204" pitchFamily="18" charset="0"/>
                            </a:rPr>
                          </m:ctrlPr>
                        </m:accPr>
                        <m:e>
                          <m:r>
                            <a:rPr lang="en-US" sz="8800" b="0" i="1" smtClean="0">
                              <a:latin typeface="Cambria Math" panose="02040503050406030204" pitchFamily="18" charset="0"/>
                            </a:rPr>
                            <m:t>𝑃</m:t>
                          </m:r>
                        </m:e>
                      </m:acc>
                      <m:r>
                        <a:rPr lang="en-US" sz="8800" b="0" i="1" smtClean="0">
                          <a:latin typeface="Cambria Math" panose="02040503050406030204" pitchFamily="18" charset="0"/>
                        </a:rPr>
                        <m:t>=</m:t>
                      </m:r>
                      <m:f>
                        <m:fPr>
                          <m:ctrlPr>
                            <a:rPr lang="en-US" sz="8800" i="1">
                              <a:latin typeface="Cambria Math" panose="02040503050406030204" pitchFamily="18" charset="0"/>
                            </a:rPr>
                          </m:ctrlPr>
                        </m:fPr>
                        <m:num>
                          <m:sSup>
                            <m:sSupPr>
                              <m:ctrlPr>
                                <a:rPr lang="en-US" sz="8800" i="1">
                                  <a:latin typeface="Cambria Math" panose="02040503050406030204" pitchFamily="18" charset="0"/>
                                </a:rPr>
                              </m:ctrlPr>
                            </m:sSupPr>
                            <m:e>
                              <m:r>
                                <a:rPr lang="en-US" sz="8800" i="1">
                                  <a:latin typeface="Cambria Math" panose="02040503050406030204" pitchFamily="18" charset="0"/>
                                </a:rPr>
                                <m:t>𝑒</m:t>
                              </m:r>
                            </m:e>
                            <m:sup>
                              <m:r>
                                <a:rPr lang="en-US" sz="8800" b="0" i="1" smtClean="0">
                                  <a:latin typeface="Cambria Math" panose="02040503050406030204" pitchFamily="18" charset="0"/>
                                </a:rPr>
                                <m:t>−10</m:t>
                              </m:r>
                              <m:r>
                                <a:rPr lang="en-US" sz="8800" i="1">
                                  <a:latin typeface="Cambria Math" panose="02040503050406030204" pitchFamily="18" charset="0"/>
                                  <a:ea typeface="Cambria Math" panose="02040503050406030204" pitchFamily="18" charset="0"/>
                                </a:rPr>
                                <m:t>+ </m:t>
                              </m:r>
                              <m:r>
                                <a:rPr lang="en-US" sz="8800" b="0" i="1" smtClean="0">
                                  <a:latin typeface="Cambria Math" panose="02040503050406030204" pitchFamily="18" charset="0"/>
                                  <a:ea typeface="Cambria Math" panose="02040503050406030204" pitchFamily="18" charset="0"/>
                                </a:rPr>
                                <m:t>.01</m:t>
                              </m:r>
                              <m:r>
                                <a:rPr lang="en-US" sz="8800" i="1">
                                  <a:latin typeface="Cambria Math" panose="02040503050406030204" pitchFamily="18" charset="0"/>
                                  <a:ea typeface="Cambria Math" panose="02040503050406030204" pitchFamily="18" charset="0"/>
                                </a:rPr>
                                <m:t>∗</m:t>
                              </m:r>
                              <m:r>
                                <a:rPr lang="en-US" sz="8800" b="0" i="1" smtClean="0">
                                  <a:latin typeface="Cambria Math" panose="02040503050406030204" pitchFamily="18" charset="0"/>
                                  <a:ea typeface="Cambria Math" panose="02040503050406030204" pitchFamily="18" charset="0"/>
                                </a:rPr>
                                <m:t>750</m:t>
                              </m:r>
                            </m:sup>
                          </m:sSup>
                        </m:num>
                        <m:den>
                          <m:r>
                            <a:rPr lang="en-US" sz="8800" i="1">
                              <a:latin typeface="Cambria Math" panose="02040503050406030204" pitchFamily="18" charset="0"/>
                            </a:rPr>
                            <m:t>1+</m:t>
                          </m:r>
                          <m:sSup>
                            <m:sSupPr>
                              <m:ctrlPr>
                                <a:rPr lang="en-US" sz="8800" i="1">
                                  <a:latin typeface="Cambria Math" panose="02040503050406030204" pitchFamily="18" charset="0"/>
                                </a:rPr>
                              </m:ctrlPr>
                            </m:sSupPr>
                            <m:e>
                              <m:r>
                                <a:rPr lang="en-US" sz="8800" i="1">
                                  <a:latin typeface="Cambria Math" panose="02040503050406030204" pitchFamily="18" charset="0"/>
                                </a:rPr>
                                <m:t>𝑒</m:t>
                              </m:r>
                            </m:e>
                            <m:sup>
                              <m:r>
                                <a:rPr lang="en-US" sz="8800" i="1">
                                  <a:latin typeface="Cambria Math" panose="02040503050406030204" pitchFamily="18" charset="0"/>
                                </a:rPr>
                                <m:t>−10</m:t>
                              </m:r>
                              <m:r>
                                <a:rPr lang="en-US" sz="8800" i="1">
                                  <a:latin typeface="Cambria Math" panose="02040503050406030204" pitchFamily="18" charset="0"/>
                                  <a:ea typeface="Cambria Math" panose="02040503050406030204" pitchFamily="18" charset="0"/>
                                </a:rPr>
                                <m:t>+ .01∗750</m:t>
                              </m:r>
                            </m:sup>
                          </m:sSup>
                        </m:den>
                      </m:f>
                    </m:oMath>
                  </m:oMathPara>
                </a14:m>
                <a:endParaRPr lang="en-US" sz="8800" dirty="0">
                  <a:latin typeface="Gidole" panose="02000503000000000000" pitchFamily="2" charset="0"/>
                </a:endParaRPr>
              </a:p>
              <a:p>
                <a:endParaRPr lang="en-US" sz="8800"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r>
                        <a:rPr lang="en-US" sz="8800" b="0" i="1" smtClean="0">
                          <a:latin typeface="Cambria Math" panose="02040503050406030204" pitchFamily="18" charset="0"/>
                        </a:rPr>
                        <m:t>.08</m:t>
                      </m:r>
                      <m:r>
                        <a:rPr lang="en-US" sz="8800" i="1">
                          <a:latin typeface="Cambria Math" panose="02040503050406030204" pitchFamily="18" charset="0"/>
                        </a:rPr>
                        <m:t>=</m:t>
                      </m:r>
                      <m:f>
                        <m:fPr>
                          <m:ctrlPr>
                            <a:rPr lang="en-US" sz="8800" i="1">
                              <a:latin typeface="Cambria Math" panose="02040503050406030204" pitchFamily="18" charset="0"/>
                            </a:rPr>
                          </m:ctrlPr>
                        </m:fPr>
                        <m:num>
                          <m:sSup>
                            <m:sSupPr>
                              <m:ctrlPr>
                                <a:rPr lang="en-US" sz="8800" i="1">
                                  <a:latin typeface="Cambria Math" panose="02040503050406030204" pitchFamily="18" charset="0"/>
                                </a:rPr>
                              </m:ctrlPr>
                            </m:sSupPr>
                            <m:e>
                              <m:r>
                                <a:rPr lang="en-US" sz="8800" i="1">
                                  <a:latin typeface="Cambria Math" panose="02040503050406030204" pitchFamily="18" charset="0"/>
                                </a:rPr>
                                <m:t>𝑒</m:t>
                              </m:r>
                            </m:e>
                            <m:sup>
                              <m:r>
                                <a:rPr lang="en-US" sz="8800" i="1">
                                  <a:latin typeface="Cambria Math" panose="02040503050406030204" pitchFamily="18" charset="0"/>
                                </a:rPr>
                                <m:t>−10</m:t>
                              </m:r>
                              <m:r>
                                <a:rPr lang="en-US" sz="8800" i="1">
                                  <a:latin typeface="Cambria Math" panose="02040503050406030204" pitchFamily="18" charset="0"/>
                                  <a:ea typeface="Cambria Math" panose="02040503050406030204" pitchFamily="18" charset="0"/>
                                </a:rPr>
                                <m:t>+ .01∗750</m:t>
                              </m:r>
                            </m:sup>
                          </m:sSup>
                        </m:num>
                        <m:den>
                          <m:r>
                            <a:rPr lang="en-US" sz="8800" i="1">
                              <a:latin typeface="Cambria Math" panose="02040503050406030204" pitchFamily="18" charset="0"/>
                            </a:rPr>
                            <m:t>1+</m:t>
                          </m:r>
                          <m:sSup>
                            <m:sSupPr>
                              <m:ctrlPr>
                                <a:rPr lang="en-US" sz="8800" i="1">
                                  <a:latin typeface="Cambria Math" panose="02040503050406030204" pitchFamily="18" charset="0"/>
                                </a:rPr>
                              </m:ctrlPr>
                            </m:sSupPr>
                            <m:e>
                              <m:r>
                                <a:rPr lang="en-US" sz="8800" i="1">
                                  <a:latin typeface="Cambria Math" panose="02040503050406030204" pitchFamily="18" charset="0"/>
                                </a:rPr>
                                <m:t>𝑒</m:t>
                              </m:r>
                            </m:e>
                            <m:sup>
                              <m:r>
                                <a:rPr lang="en-US" sz="8800" i="1">
                                  <a:latin typeface="Cambria Math" panose="02040503050406030204" pitchFamily="18" charset="0"/>
                                </a:rPr>
                                <m:t>−10</m:t>
                              </m:r>
                              <m:r>
                                <a:rPr lang="en-US" sz="8800" i="1">
                                  <a:latin typeface="Cambria Math" panose="02040503050406030204" pitchFamily="18" charset="0"/>
                                  <a:ea typeface="Cambria Math" panose="02040503050406030204" pitchFamily="18" charset="0"/>
                                </a:rPr>
                                <m:t>+ .01∗750</m:t>
                              </m:r>
                            </m:sup>
                          </m:sSup>
                        </m:den>
                      </m:f>
                    </m:oMath>
                  </m:oMathPara>
                </a14:m>
                <a:endParaRPr lang="en-US" sz="8800" dirty="0">
                  <a:latin typeface="Gidole" panose="02000503000000000000" pitchFamily="2" charset="0"/>
                </a:endParaRPr>
              </a:p>
              <a:p>
                <a:r>
                  <a:rPr lang="en-US" sz="8800" dirty="0">
                    <a:latin typeface="Gidole" panose="02000503000000000000" pitchFamily="2" charset="0"/>
                  </a:rPr>
                  <a:t>					</a:t>
                </a:r>
              </a:p>
            </p:txBody>
          </p:sp>
        </mc:Choice>
        <mc:Fallback xmlns="">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828800" y="2034598"/>
                <a:ext cx="14935200" cy="831907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23642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 PREDICTIVE ACCURACY</a:t>
            </a:r>
          </a:p>
        </p:txBody>
      </p:sp>
      <p:graphicFrame>
        <p:nvGraphicFramePr>
          <p:cNvPr id="10" name="Table 9">
            <a:extLst>
              <a:ext uri="{FF2B5EF4-FFF2-40B4-BE49-F238E27FC236}">
                <a16:creationId xmlns:a16="http://schemas.microsoft.com/office/drawing/2014/main" id="{5E55F025-9837-4A4A-ACE3-EBA5FEF42DE6}"/>
              </a:ext>
            </a:extLst>
          </p:cNvPr>
          <p:cNvGraphicFramePr>
            <a:graphicFrameLocks noGrp="1"/>
          </p:cNvGraphicFramePr>
          <p:nvPr>
            <p:extLst>
              <p:ext uri="{D42A27DB-BD31-4B8C-83A1-F6EECF244321}">
                <p14:modId xmlns:p14="http://schemas.microsoft.com/office/powerpoint/2010/main" val="3902056915"/>
              </p:ext>
            </p:extLst>
          </p:nvPr>
        </p:nvGraphicFramePr>
        <p:xfrm>
          <a:off x="2825404" y="2342317"/>
          <a:ext cx="13487399" cy="7364857"/>
        </p:xfrm>
        <a:graphic>
          <a:graphicData uri="http://schemas.openxmlformats.org/drawingml/2006/table">
            <a:tbl>
              <a:tblPr firstRow="1" firstCol="1" bandRow="1"/>
              <a:tblGrid>
                <a:gridCol w="2851961">
                  <a:extLst>
                    <a:ext uri="{9D8B030D-6E8A-4147-A177-3AD203B41FA5}">
                      <a16:colId xmlns:a16="http://schemas.microsoft.com/office/drawing/2014/main" val="3962843827"/>
                    </a:ext>
                  </a:extLst>
                </a:gridCol>
                <a:gridCol w="3386703">
                  <a:extLst>
                    <a:ext uri="{9D8B030D-6E8A-4147-A177-3AD203B41FA5}">
                      <a16:colId xmlns:a16="http://schemas.microsoft.com/office/drawing/2014/main" val="3283274281"/>
                    </a:ext>
                  </a:extLst>
                </a:gridCol>
                <a:gridCol w="2851961">
                  <a:extLst>
                    <a:ext uri="{9D8B030D-6E8A-4147-A177-3AD203B41FA5}">
                      <a16:colId xmlns:a16="http://schemas.microsoft.com/office/drawing/2014/main" val="2125441102"/>
                    </a:ext>
                  </a:extLst>
                </a:gridCol>
                <a:gridCol w="4396774">
                  <a:extLst>
                    <a:ext uri="{9D8B030D-6E8A-4147-A177-3AD203B41FA5}">
                      <a16:colId xmlns:a16="http://schemas.microsoft.com/office/drawing/2014/main" val="3645489389"/>
                    </a:ext>
                  </a:extLst>
                </a:gridCol>
              </a:tblGrid>
              <a:tr h="365760">
                <a:tc>
                  <a:txBody>
                    <a:bodyPr/>
                    <a:lstStyle/>
                    <a:p>
                      <a:pPr marL="0" marR="0">
                        <a:lnSpc>
                          <a:spcPct val="107000"/>
                        </a:lnSpc>
                        <a:spcBef>
                          <a:spcPts val="0"/>
                        </a:spcBef>
                        <a:spcAft>
                          <a:spcPts val="0"/>
                        </a:spcAft>
                      </a:pPr>
                      <a:r>
                        <a:rPr lang="en-US" sz="4000" b="1">
                          <a:effectLst/>
                          <a:latin typeface="Gidole" panose="02000503000000000000" pitchFamily="2" charset="0"/>
                          <a:ea typeface="Calibri" panose="020F0502020204030204" pitchFamily="34" charset="0"/>
                          <a:cs typeface="Times New Roman" panose="02020603050405020304" pitchFamily="18" charset="0"/>
                        </a:rPr>
                        <a:t>Actual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a:effectLst/>
                          <a:latin typeface="Gidole" panose="02000503000000000000" pitchFamily="2" charset="0"/>
                          <a:ea typeface="Calibri" panose="020F0502020204030204" pitchFamily="34" charset="0"/>
                          <a:cs typeface="Times New Roman" panose="02020603050405020304" pitchFamily="18" charset="0"/>
                        </a:rPr>
                        <a:t>Predicted % chance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a:effectLst/>
                          <a:latin typeface="Gidole" panose="02000503000000000000" pitchFamily="2" charset="0"/>
                          <a:ea typeface="Calibri" panose="020F0502020204030204" pitchFamily="34" charset="0"/>
                          <a:cs typeface="Times New Roman" panose="02020603050405020304" pitchFamily="18" charset="0"/>
                        </a:rPr>
                        <a:t>Predicted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Predicted right?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006411"/>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9.85%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1560891"/>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68.56%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solidFill>
                            <a:srgbClr val="C00000"/>
                          </a:solidFill>
                          <a:effectLst/>
                          <a:latin typeface="Gidole" panose="02000503000000000000" pitchFamily="2" charset="0"/>
                          <a:ea typeface="Calibri" panose="020F0502020204030204" pitchFamily="34" charset="0"/>
                          <a:cs typeface="Times New Roman" panose="02020603050405020304" pitchFamily="18" charset="0"/>
                        </a:rPr>
                        <a:t>FALSE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0256128"/>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47.13%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2517945"/>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31.08%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4949759"/>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73.63%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solidFill>
                            <a:srgbClr val="C00000"/>
                          </a:solidFill>
                          <a:effectLst/>
                          <a:latin typeface="Gidole" panose="02000503000000000000" pitchFamily="2" charset="0"/>
                          <a:ea typeface="Calibri" panose="020F0502020204030204" pitchFamily="34" charset="0"/>
                          <a:cs typeface="Times New Roman" panose="02020603050405020304" pitchFamily="18" charset="0"/>
                        </a:rPr>
                        <a:t>FALSE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1518777"/>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27.96%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8364344"/>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7.59%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9522757"/>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89.61%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solidFill>
                            <a:srgbClr val="C00000"/>
                          </a:solidFill>
                          <a:effectLst/>
                          <a:latin typeface="Gidole" panose="02000503000000000000" pitchFamily="2" charset="0"/>
                          <a:ea typeface="Calibri" panose="020F0502020204030204" pitchFamily="34" charset="0"/>
                          <a:cs typeface="Times New Roman" panose="02020603050405020304" pitchFamily="18" charset="0"/>
                        </a:rPr>
                        <a:t>FALSE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722384"/>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19.36%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3487028"/>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61.49%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328470"/>
                  </a:ext>
                </a:extLst>
              </a:tr>
            </a:tbl>
          </a:graphicData>
        </a:graphic>
      </p:graphicFrame>
    </p:spTree>
    <p:extLst>
      <p:ext uri="{BB962C8B-B14F-4D97-AF65-F5344CB8AC3E}">
        <p14:creationId xmlns:p14="http://schemas.microsoft.com/office/powerpoint/2010/main" val="4285183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occupancy-diagnostics.xlsx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Do we predict that a room with temperature 25, humidity 30 and light 400?</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predictive accuracy of our dataset?</a:t>
            </a:r>
          </a:p>
        </p:txBody>
      </p:sp>
    </p:spTree>
    <p:extLst>
      <p:ext uri="{BB962C8B-B14F-4D97-AF65-F5344CB8AC3E}">
        <p14:creationId xmlns:p14="http://schemas.microsoft.com/office/powerpoint/2010/main" val="1833529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6796958"/>
            <a:ext cx="3650350" cy="12723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Advanced 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87798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penguin-logistic-diagnostics.xlsx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Do we predict that a penguin with a culmen length of 40 mm and a flipper length of 175 mm is male or female? </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predictive accuracy of our dataset?</a:t>
            </a:r>
          </a:p>
        </p:txBody>
      </p:sp>
    </p:spTree>
    <p:extLst>
      <p:ext uri="{BB962C8B-B14F-4D97-AF65-F5344CB8AC3E}">
        <p14:creationId xmlns:p14="http://schemas.microsoft.com/office/powerpoint/2010/main" val="1903140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13240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136529" y="3429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OPTIMIZATION AND SIMULATION</a:t>
            </a:r>
          </a:p>
        </p:txBody>
      </p:sp>
    </p:spTree>
    <p:extLst>
      <p:ext uri="{BB962C8B-B14F-4D97-AF65-F5344CB8AC3E}">
        <p14:creationId xmlns:p14="http://schemas.microsoft.com/office/powerpoint/2010/main" val="1614846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728988" y="179177"/>
            <a:ext cx="8187998" cy="4582024"/>
          </a:xfrm>
          <a:prstGeom prst="rect">
            <a:avLst/>
          </a:prstGeom>
        </p:spPr>
        <p:txBody>
          <a:bodyPr lIns="0" tIns="0" rIns="0" bIns="0" rtlCol="0" anchor="t">
            <a:spAutoFit/>
          </a:bodyPr>
          <a:lstStyle/>
          <a:p>
            <a:pPr algn="r">
              <a:lnSpc>
                <a:spcPts val="9000"/>
              </a:lnSpc>
            </a:pPr>
            <a:r>
              <a:rPr lang="en-US" sz="6600" spc="375" dirty="0">
                <a:solidFill>
                  <a:srgbClr val="000000"/>
                </a:solidFill>
                <a:latin typeface="League Spartan Bold"/>
              </a:rPr>
              <a:t>OPTIMIZATION: GETTING THE MOST BANG FOR YOUR BUCK</a:t>
            </a:r>
          </a:p>
        </p:txBody>
      </p:sp>
      <p:sp>
        <p:nvSpPr>
          <p:cNvPr id="10" name="TextBox 9">
            <a:extLst>
              <a:ext uri="{FF2B5EF4-FFF2-40B4-BE49-F238E27FC236}">
                <a16:creationId xmlns:a16="http://schemas.microsoft.com/office/drawing/2014/main" id="{6D2CCBB7-C571-4D65-B6E0-D1151FFABB89}"/>
              </a:ext>
            </a:extLst>
          </p:cNvPr>
          <p:cNvSpPr txBox="1"/>
          <p:nvPr/>
        </p:nvSpPr>
        <p:spPr>
          <a:xfrm>
            <a:off x="442454" y="9481490"/>
            <a:ext cx="15576434" cy="646331"/>
          </a:xfrm>
          <a:prstGeom prst="rect">
            <a:avLst/>
          </a:prstGeom>
          <a:noFill/>
        </p:spPr>
        <p:txBody>
          <a:bodyPr wrap="square" rtlCol="0">
            <a:spAutoFit/>
          </a:bodyPr>
          <a:lstStyle/>
          <a:p>
            <a:r>
              <a:rPr lang="en-US" sz="3600" dirty="0">
                <a:solidFill>
                  <a:schemeClr val="bg1"/>
                </a:solidFill>
                <a:latin typeface="Gidole" panose="02000503000000000000" pitchFamily="50" charset="0"/>
              </a:rPr>
              <a:t>https://en.wikipedia.org/wiki/Mathematical_optimization </a:t>
            </a:r>
          </a:p>
        </p:txBody>
      </p:sp>
      <p:pic>
        <p:nvPicPr>
          <p:cNvPr id="1026" name="Picture 2">
            <a:extLst>
              <a:ext uri="{FF2B5EF4-FFF2-40B4-BE49-F238E27FC236}">
                <a16:creationId xmlns:a16="http://schemas.microsoft.com/office/drawing/2014/main" id="{98D6B265-BF7F-45B6-8E41-725DA21735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576" y="-723900"/>
            <a:ext cx="7751563" cy="620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65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grades.xlsx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grade do I need on the final to get an A for the class?”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Use Goal Seek</a:t>
            </a:r>
          </a:p>
        </p:txBody>
      </p:sp>
    </p:spTree>
    <p:extLst>
      <p:ext uri="{BB962C8B-B14F-4D97-AF65-F5344CB8AC3E}">
        <p14:creationId xmlns:p14="http://schemas.microsoft.com/office/powerpoint/2010/main" val="4253493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sales-price.xlsx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many doo-hickeys do you need to sell to raise $1,000?</a:t>
            </a:r>
          </a:p>
        </p:txBody>
      </p:sp>
    </p:spTree>
    <p:extLst>
      <p:ext uri="{BB962C8B-B14F-4D97-AF65-F5344CB8AC3E}">
        <p14:creationId xmlns:p14="http://schemas.microsoft.com/office/powerpoint/2010/main" val="2684148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Limitations of Goal Seek</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5078313"/>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No </a:t>
            </a:r>
            <a:r>
              <a:rPr lang="en-US" sz="3600" i="1" dirty="0">
                <a:latin typeface="Gidole" panose="020B0604020202020204" charset="0"/>
              </a:rPr>
              <a:t>constraints</a:t>
            </a:r>
          </a:p>
          <a:p>
            <a:pPr marL="1028700" lvl="1" indent="-571500">
              <a:buFont typeface="Arial" panose="020B0604020202020204" pitchFamily="34" charset="0"/>
              <a:buChar char="•"/>
            </a:pPr>
            <a:r>
              <a:rPr lang="en-US" sz="3600" dirty="0">
                <a:latin typeface="Gidole" panose="020B0604020202020204" charset="0"/>
              </a:rPr>
              <a:t>Inputs must be integers</a:t>
            </a:r>
          </a:p>
          <a:p>
            <a:pPr marL="1028700" lvl="1" indent="-571500">
              <a:buFont typeface="Arial" panose="020B0604020202020204" pitchFamily="34" charset="0"/>
              <a:buChar char="•"/>
            </a:pPr>
            <a:r>
              <a:rPr lang="en-US" sz="3600" dirty="0">
                <a:latin typeface="Gidole" panose="020B0604020202020204" charset="0"/>
              </a:rPr>
              <a:t>Inputs must not exceed a given amount</a:t>
            </a:r>
          </a:p>
          <a:p>
            <a:pPr marL="571500" indent="-571500">
              <a:buFont typeface="Arial" panose="020B0604020202020204" pitchFamily="34" charset="0"/>
              <a:buChar char="•"/>
            </a:pPr>
            <a:r>
              <a:rPr lang="en-US" sz="3600" dirty="0">
                <a:latin typeface="Gidole" panose="020B0604020202020204" charset="0"/>
              </a:rPr>
              <a:t>No </a:t>
            </a:r>
            <a:r>
              <a:rPr lang="en-US" sz="3600" i="1" dirty="0">
                <a:latin typeface="Gidole" panose="020B0604020202020204" charset="0"/>
              </a:rPr>
              <a:t>max/min </a:t>
            </a:r>
            <a:r>
              <a:rPr lang="en-US" sz="3600" dirty="0">
                <a:latin typeface="Gidole" panose="020B0604020202020204" charset="0"/>
              </a:rPr>
              <a:t>objectives</a:t>
            </a:r>
          </a:p>
          <a:p>
            <a:pPr marL="1028700" lvl="1" indent="-571500">
              <a:buFont typeface="Arial" panose="020B0604020202020204" pitchFamily="34" charset="0"/>
              <a:buChar char="•"/>
            </a:pPr>
            <a:r>
              <a:rPr lang="en-US" sz="3600" dirty="0">
                <a:latin typeface="Gidole" panose="020B0604020202020204" charset="0"/>
              </a:rPr>
              <a:t>Maximize profits given a mix of costs and benefits</a:t>
            </a:r>
          </a:p>
          <a:p>
            <a:pPr marL="1028700" lvl="1" indent="-571500">
              <a:buFont typeface="Arial" panose="020B0604020202020204" pitchFamily="34" charset="0"/>
              <a:buChar char="•"/>
            </a:pPr>
            <a:r>
              <a:rPr lang="en-US" sz="3600" dirty="0">
                <a:latin typeface="Gidole" panose="020B0604020202020204" charset="0"/>
              </a:rPr>
              <a:t>Minimize distance traveled given a route of stops</a:t>
            </a:r>
          </a:p>
        </p:txBody>
      </p:sp>
      <p:pic>
        <p:nvPicPr>
          <p:cNvPr id="1026" name="Picture 2" descr="Postal Van, Red, Mail Truck, India Post, Dharwad, India">
            <a:extLst>
              <a:ext uri="{FF2B5EF4-FFF2-40B4-BE49-F238E27FC236}">
                <a16:creationId xmlns:a16="http://schemas.microsoft.com/office/drawing/2014/main" id="{F8C4A8A6-44BA-4158-998A-6EE4616C6F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8800" y="3901796"/>
            <a:ext cx="8045189" cy="5363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95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SOLVER ADD-IN?</a:t>
            </a:r>
          </a:p>
        </p:txBody>
      </p:sp>
    </p:spTree>
    <p:extLst>
      <p:ext uri="{BB962C8B-B14F-4D97-AF65-F5344CB8AC3E}">
        <p14:creationId xmlns:p14="http://schemas.microsoft.com/office/powerpoint/2010/main" val="37491011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 WINDOWS:			ON MAC:</a:t>
            </a:r>
          </a:p>
        </p:txBody>
      </p:sp>
      <p:sp>
        <p:nvSpPr>
          <p:cNvPr id="10" name="TextBox 10"/>
          <p:cNvSpPr txBox="1"/>
          <p:nvPr/>
        </p:nvSpPr>
        <p:spPr>
          <a:xfrm>
            <a:off x="9296400" y="1968532"/>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Tools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Excel 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Solver Add-in</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Click OK</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File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Options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Go</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Solver Add-in</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OK</a:t>
            </a:r>
          </a:p>
        </p:txBody>
      </p:sp>
    </p:spTree>
    <p:extLst>
      <p:ext uri="{BB962C8B-B14F-4D97-AF65-F5344CB8AC3E}">
        <p14:creationId xmlns:p14="http://schemas.microsoft.com/office/powerpoint/2010/main" val="4206644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product-mix.xlsx</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many units of Product A and Product B should we produce to maximize revenue, </a:t>
            </a:r>
            <a:r>
              <a:rPr lang="en-US" sz="3600" i="1" dirty="0">
                <a:solidFill>
                  <a:srgbClr val="000000"/>
                </a:solidFill>
                <a:latin typeface="Gidole" panose="020B0604020202020204" charset="0"/>
                <a:ea typeface="Roboto Mono" pitchFamily="2" charset="0"/>
              </a:rPr>
              <a:t>given the amount of materials we have</a:t>
            </a:r>
            <a:r>
              <a:rPr lang="en-US" sz="3600" dirty="0">
                <a:solidFill>
                  <a:srgbClr val="000000"/>
                </a:solidFill>
                <a:latin typeface="Gidole" panose="020B0604020202020204" charset="0"/>
                <a:ea typeface="Roboto Mono" pitchFamily="2" charset="0"/>
              </a:rPr>
              <a:t>? </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Use Solver</a:t>
            </a:r>
          </a:p>
        </p:txBody>
      </p:sp>
    </p:spTree>
    <p:extLst>
      <p:ext uri="{BB962C8B-B14F-4D97-AF65-F5344CB8AC3E}">
        <p14:creationId xmlns:p14="http://schemas.microsoft.com/office/powerpoint/2010/main" val="3002933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 Intermediate 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unit-production.xlsx</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many units of Product A and Product B should we produce to maximize revenue, given the available labor, parts and shipping units? </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Integer constraint: You </a:t>
            </a:r>
            <a:r>
              <a:rPr lang="en-US" sz="3600">
                <a:solidFill>
                  <a:srgbClr val="000000"/>
                </a:solidFill>
                <a:latin typeface="Gidole" panose="020B0604020202020204" charset="0"/>
                <a:ea typeface="Roboto Mono" pitchFamily="2" charset="0"/>
              </a:rPr>
              <a:t>can’t produce a quarter of a unit! </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26613530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7636C7A6-C456-4CAF-B1BE-17628236F697}"/>
              </a:ext>
            </a:extLst>
          </p:cNvPr>
          <p:cNvPicPr>
            <a:picLocks noChangeAspect="1"/>
          </p:cNvPicPr>
          <p:nvPr/>
        </p:nvPicPr>
        <p:blipFill>
          <a:blip r:embed="rId5"/>
          <a:stretch>
            <a:fillRect/>
          </a:stretch>
        </p:blipFill>
        <p:spPr>
          <a:xfrm>
            <a:off x="3124200" y="2628900"/>
            <a:ext cx="11634240" cy="6877439"/>
          </a:xfrm>
          <a:prstGeom prst="rect">
            <a:avLst/>
          </a:prstGeom>
        </p:spPr>
      </p:pic>
      <p:cxnSp>
        <p:nvCxnSpPr>
          <p:cNvPr id="3" name="Straight Connector 2">
            <a:extLst>
              <a:ext uri="{FF2B5EF4-FFF2-40B4-BE49-F238E27FC236}">
                <a16:creationId xmlns:a16="http://schemas.microsoft.com/office/drawing/2014/main" id="{5B029391-60C0-4CDE-99E2-B4F9EF7E4DAB}"/>
              </a:ext>
            </a:extLst>
          </p:cNvPr>
          <p:cNvCxnSpPr/>
          <p:nvPr/>
        </p:nvCxnSpPr>
        <p:spPr>
          <a:xfrm flipV="1">
            <a:off x="4643097" y="3390900"/>
            <a:ext cx="8844303" cy="5029200"/>
          </a:xfrm>
          <a:prstGeom prst="line">
            <a:avLst/>
          </a:prstGeom>
          <a:ln w="57150">
            <a:solidFill>
              <a:srgbClr val="CF333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2868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solver-regression.xlsx</a:t>
            </a:r>
          </a:p>
          <a:p>
            <a:pPr marL="1261110" lvl="2"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Fit a regression line using Solver</a:t>
            </a:r>
          </a:p>
          <a:p>
            <a:pPr marL="1261110" lvl="2"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Minimize the sum of squared errors</a:t>
            </a:r>
          </a:p>
        </p:txBody>
      </p:sp>
    </p:spTree>
    <p:extLst>
      <p:ext uri="{BB962C8B-B14F-4D97-AF65-F5344CB8AC3E}">
        <p14:creationId xmlns:p14="http://schemas.microsoft.com/office/powerpoint/2010/main" val="42813456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153400" y="179177"/>
            <a:ext cx="9763586" cy="4558940"/>
          </a:xfrm>
          <a:prstGeom prst="rect">
            <a:avLst/>
          </a:prstGeom>
        </p:spPr>
        <p:txBody>
          <a:bodyPr wrap="square" lIns="0" tIns="0" rIns="0" bIns="0" rtlCol="0" anchor="t">
            <a:spAutoFit/>
          </a:bodyPr>
          <a:lstStyle/>
          <a:p>
            <a:pPr algn="r">
              <a:lnSpc>
                <a:spcPts val="9000"/>
              </a:lnSpc>
            </a:pPr>
            <a:r>
              <a:rPr lang="en-US" sz="6600" spc="375" dirty="0">
                <a:solidFill>
                  <a:srgbClr val="000000"/>
                </a:solidFill>
                <a:latin typeface="League Spartan Bold"/>
              </a:rPr>
              <a:t>SIMULATION: WHEN IN DOUBT, PLAY IT OVER AND OVER ON A COMPUTER</a:t>
            </a:r>
          </a:p>
        </p:txBody>
      </p:sp>
      <p:pic>
        <p:nvPicPr>
          <p:cNvPr id="2050" name="Picture 2" descr="Book, Robot, Cube, Simulation, Robot Arm, Animation">
            <a:extLst>
              <a:ext uri="{FF2B5EF4-FFF2-40B4-BE49-F238E27FC236}">
                <a16:creationId xmlns:a16="http://schemas.microsoft.com/office/drawing/2014/main" id="{16209AAF-FF83-4A46-BA6D-21202C7EAF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33" y="0"/>
            <a:ext cx="7604911"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8188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rPr>
              <a:t>widget-sales.xlsx</a:t>
            </a:r>
          </a:p>
          <a:p>
            <a:pPr marL="803910" lvl="1" indent="-457200">
              <a:buFont typeface="Arial" panose="020B0604020202020204" pitchFamily="34" charset="0"/>
              <a:buChar char="•"/>
            </a:pPr>
            <a:r>
              <a:rPr lang="en-US" sz="3600" dirty="0">
                <a:solidFill>
                  <a:srgbClr val="000000"/>
                </a:solidFill>
                <a:latin typeface="Gidole" panose="020B0604020202020204" charset="0"/>
              </a:rPr>
              <a:t>We have 100 widgets.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Widget sales follow a normal distribution of 10 a day with a standard deviation of 3.</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many days can we expect it to take to sell all 100 widgets? </a:t>
            </a:r>
          </a:p>
          <a:p>
            <a:pPr marL="803910" lvl="1" indent="-457200">
              <a:buFont typeface="Arial" panose="020B0604020202020204" pitchFamily="34" charset="0"/>
              <a:buChar char="•"/>
            </a:pP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5706839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664797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rPr>
              <a:t>monte-carlo.xlsx</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Sales follow a normal distribution of $7,500 with a standard deviation of $1,500.</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Fixed costs always equal $2,000.</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Variable costs follow a normal distribution of $3,000 with a standard deviation of $1,000.</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Run 1,000 simulations based on these statistics. What percent of time is a loss expected? </a:t>
            </a:r>
          </a:p>
          <a:p>
            <a:pPr marL="803910" lvl="1" indent="-457200">
              <a:buFont typeface="Arial" panose="020B0604020202020204" pitchFamily="34" charset="0"/>
              <a:buChar char="•"/>
            </a:pP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1705029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9190467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136529" y="342900"/>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TIME SERIES AND FORECASTING</a:t>
            </a:r>
          </a:p>
        </p:txBody>
      </p:sp>
    </p:spTree>
    <p:extLst>
      <p:ext uri="{BB962C8B-B14F-4D97-AF65-F5344CB8AC3E}">
        <p14:creationId xmlns:p14="http://schemas.microsoft.com/office/powerpoint/2010/main" val="42148383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10" name="TextBox 10"/>
          <p:cNvSpPr txBox="1"/>
          <p:nvPr/>
        </p:nvSpPr>
        <p:spPr>
          <a:xfrm>
            <a:off x="1208994" y="1720934"/>
            <a:ext cx="16012205" cy="7109639"/>
          </a:xfrm>
          <a:prstGeom prst="rect">
            <a:avLst/>
          </a:prstGeom>
        </p:spPr>
        <p:txBody>
          <a:bodyPr wrap="square" lIns="0" tIns="0" rIns="0" bIns="0" rtlCol="0" anchor="t">
            <a:spAutoFit/>
          </a:bodyPr>
          <a:lstStyle/>
          <a:p>
            <a:pPr marL="346710" lvl="1"/>
            <a:r>
              <a:rPr lang="en-US" sz="6600" dirty="0">
                <a:solidFill>
                  <a:srgbClr val="000000"/>
                </a:solidFill>
                <a:latin typeface="Gidole" panose="02000503000000000000" pitchFamily="2" charset="0"/>
                <a:ea typeface="Roboto Mono" pitchFamily="2" charset="0"/>
              </a:rPr>
              <a:t>“I have seen the future and it is very much like the present, only longer.” –</a:t>
            </a:r>
            <a:r>
              <a:rPr lang="en-US" sz="6600" dirty="0" err="1">
                <a:solidFill>
                  <a:srgbClr val="000000"/>
                </a:solidFill>
                <a:latin typeface="Gidole" panose="02000503000000000000" pitchFamily="2" charset="0"/>
                <a:ea typeface="Roboto Mono" pitchFamily="2" charset="0"/>
              </a:rPr>
              <a:t>Kehlog</a:t>
            </a:r>
            <a:r>
              <a:rPr lang="en-US" sz="6600" dirty="0">
                <a:solidFill>
                  <a:srgbClr val="000000"/>
                </a:solidFill>
                <a:latin typeface="Gidole" panose="02000503000000000000" pitchFamily="2" charset="0"/>
                <a:ea typeface="Roboto Mono" pitchFamily="2" charset="0"/>
              </a:rPr>
              <a:t> </a:t>
            </a:r>
            <a:r>
              <a:rPr lang="en-US" sz="6600" dirty="0" err="1">
                <a:solidFill>
                  <a:srgbClr val="000000"/>
                </a:solidFill>
                <a:latin typeface="Gidole" panose="02000503000000000000" pitchFamily="2" charset="0"/>
                <a:ea typeface="Roboto Mono" pitchFamily="2" charset="0"/>
              </a:rPr>
              <a:t>Albran</a:t>
            </a:r>
            <a:r>
              <a:rPr lang="en-US" sz="6600" dirty="0">
                <a:solidFill>
                  <a:srgbClr val="000000"/>
                </a:solidFill>
                <a:latin typeface="Gidole" panose="02000503000000000000" pitchFamily="2" charset="0"/>
                <a:ea typeface="Roboto Mono" pitchFamily="2" charset="0"/>
              </a:rPr>
              <a:t>, </a:t>
            </a:r>
            <a:r>
              <a:rPr lang="en-US" sz="6600" i="1" dirty="0">
                <a:solidFill>
                  <a:srgbClr val="000000"/>
                </a:solidFill>
                <a:latin typeface="Gidole" panose="02000503000000000000" pitchFamily="2" charset="0"/>
                <a:ea typeface="Roboto Mono" pitchFamily="2" charset="0"/>
              </a:rPr>
              <a:t>The Profit</a:t>
            </a:r>
          </a:p>
          <a:p>
            <a:pPr marL="346710" lvl="1"/>
            <a:endParaRPr lang="en-US" sz="6600" dirty="0">
              <a:solidFill>
                <a:srgbClr val="000000"/>
              </a:solidFill>
              <a:latin typeface="Gidole" panose="02000503000000000000" pitchFamily="2" charset="0"/>
              <a:ea typeface="Roboto Mono" pitchFamily="2" charset="0"/>
            </a:endParaRPr>
          </a:p>
          <a:p>
            <a:pPr marL="346710" lvl="1"/>
            <a:r>
              <a:rPr lang="en-US" sz="6600" dirty="0">
                <a:solidFill>
                  <a:srgbClr val="000000"/>
                </a:solidFill>
                <a:latin typeface="Gidole" panose="02000503000000000000" pitchFamily="2" charset="0"/>
                <a:ea typeface="Roboto Mono" pitchFamily="2" charset="0"/>
              </a:rPr>
              <a:t>“Forecasting is the art of saying what will happen, and then explaining why it didn’t.”  --Anonymous</a:t>
            </a:r>
          </a:p>
        </p:txBody>
      </p:sp>
    </p:spTree>
    <p:extLst>
      <p:ext uri="{BB962C8B-B14F-4D97-AF65-F5344CB8AC3E}">
        <p14:creationId xmlns:p14="http://schemas.microsoft.com/office/powerpoint/2010/main" val="5411267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do we try to predict the future?</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5632311"/>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Qualitative: surveys, market research</a:t>
            </a:r>
          </a:p>
          <a:p>
            <a:pPr marL="571500" indent="-571500">
              <a:buFont typeface="Arial" panose="020B0604020202020204" pitchFamily="34" charset="0"/>
              <a:buChar char="•"/>
            </a:pPr>
            <a:endParaRPr lang="en-US" sz="3600" dirty="0">
              <a:latin typeface="Gidole" panose="020B0604020202020204" charset="0"/>
            </a:endParaRPr>
          </a:p>
          <a:p>
            <a:pPr marL="571500" indent="-571500">
              <a:buFont typeface="Arial" panose="020B0604020202020204" pitchFamily="34" charset="0"/>
              <a:buChar char="•"/>
            </a:pPr>
            <a:r>
              <a:rPr lang="en-US" sz="3600" dirty="0">
                <a:latin typeface="Gidole" panose="020B0604020202020204" charset="0"/>
              </a:rPr>
              <a:t>Quantitative:</a:t>
            </a:r>
          </a:p>
          <a:p>
            <a:pPr marL="1028700" lvl="1" indent="-571500">
              <a:buFont typeface="Arial" panose="020B0604020202020204" pitchFamily="34" charset="0"/>
              <a:buChar char="•"/>
            </a:pPr>
            <a:r>
              <a:rPr lang="en-US" sz="3600" dirty="0">
                <a:latin typeface="Gidole" panose="020B0604020202020204" charset="0"/>
              </a:rPr>
              <a:t>Just use last period’s value (“naïve”)</a:t>
            </a:r>
          </a:p>
          <a:p>
            <a:pPr marL="1028700" lvl="1" indent="-571500">
              <a:buFont typeface="Arial" panose="020B0604020202020204" pitchFamily="34" charset="0"/>
              <a:buChar char="•"/>
            </a:pPr>
            <a:r>
              <a:rPr lang="en-US" sz="3600" dirty="0">
                <a:latin typeface="Gidole" panose="020B0604020202020204" charset="0"/>
              </a:rPr>
              <a:t>Take a rolling average of the last </a:t>
            </a:r>
            <a:r>
              <a:rPr lang="en-US" sz="3600" i="1" dirty="0">
                <a:latin typeface="Gidole" panose="020B0604020202020204" charset="0"/>
              </a:rPr>
              <a:t>X </a:t>
            </a:r>
            <a:r>
              <a:rPr lang="en-US" sz="3600" dirty="0">
                <a:latin typeface="Gidole" panose="020B0604020202020204" charset="0"/>
              </a:rPr>
              <a:t>months</a:t>
            </a:r>
          </a:p>
          <a:p>
            <a:pPr marL="1028700" lvl="1" indent="-571500">
              <a:buFont typeface="Arial" panose="020B0604020202020204" pitchFamily="34" charset="0"/>
              <a:buChar char="•"/>
            </a:pPr>
            <a:r>
              <a:rPr lang="en-US" sz="3600" dirty="0">
                <a:latin typeface="Gidole" panose="020B0604020202020204" charset="0"/>
              </a:rPr>
              <a:t>Assign heavier weight to more recent data points and smaller weight to less recent data points (exponential smoothing)</a:t>
            </a:r>
          </a:p>
        </p:txBody>
      </p:sp>
    </p:spTree>
    <p:extLst>
      <p:ext uri="{BB962C8B-B14F-4D97-AF65-F5344CB8AC3E}">
        <p14:creationId xmlns:p14="http://schemas.microsoft.com/office/powerpoint/2010/main" val="3377757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1860366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Exponential smoothing: damping factors</a:t>
            </a:r>
          </a:p>
        </p:txBody>
      </p:sp>
      <p:sp>
        <p:nvSpPr>
          <p:cNvPr id="11" name="TextBox 10">
            <a:extLst>
              <a:ext uri="{FF2B5EF4-FFF2-40B4-BE49-F238E27FC236}">
                <a16:creationId xmlns:a16="http://schemas.microsoft.com/office/drawing/2014/main" id="{9DBA670F-06D3-4D99-9310-ADADF6245CFD}"/>
              </a:ext>
            </a:extLst>
          </p:cNvPr>
          <p:cNvSpPr txBox="1"/>
          <p:nvPr/>
        </p:nvSpPr>
        <p:spPr>
          <a:xfrm>
            <a:off x="838200" y="8418409"/>
            <a:ext cx="8001000" cy="954107"/>
          </a:xfrm>
          <a:prstGeom prst="rect">
            <a:avLst/>
          </a:prstGeom>
          <a:noFill/>
        </p:spPr>
        <p:txBody>
          <a:bodyPr wrap="square" rtlCol="0">
            <a:spAutoFit/>
          </a:bodyPr>
          <a:lstStyle/>
          <a:p>
            <a:r>
              <a:rPr lang="en-US" sz="2800" dirty="0">
                <a:latin typeface="Gidole" panose="020B0604020202020204" charset="0"/>
              </a:rPr>
              <a:t>More weight to more recent data points, less to past</a:t>
            </a:r>
          </a:p>
          <a:p>
            <a:endParaRPr lang="en-US" sz="2800" dirty="0"/>
          </a:p>
        </p:txBody>
      </p:sp>
      <p:pic>
        <p:nvPicPr>
          <p:cNvPr id="12" name="Picture 11">
            <a:extLst>
              <a:ext uri="{FF2B5EF4-FFF2-40B4-BE49-F238E27FC236}">
                <a16:creationId xmlns:a16="http://schemas.microsoft.com/office/drawing/2014/main" id="{F3C8F07B-9DAC-4E34-900E-15970D68F6ED}"/>
              </a:ext>
            </a:extLst>
          </p:cNvPr>
          <p:cNvPicPr>
            <a:picLocks noChangeAspect="1"/>
          </p:cNvPicPr>
          <p:nvPr/>
        </p:nvPicPr>
        <p:blipFill>
          <a:blip r:embed="rId3"/>
          <a:stretch>
            <a:fillRect/>
          </a:stretch>
        </p:blipFill>
        <p:spPr>
          <a:xfrm>
            <a:off x="715321" y="2705100"/>
            <a:ext cx="17168075" cy="5510515"/>
          </a:xfrm>
          <a:prstGeom prst="rect">
            <a:avLst/>
          </a:prstGeom>
        </p:spPr>
      </p:pic>
      <p:sp>
        <p:nvSpPr>
          <p:cNvPr id="13" name="TextBox 12">
            <a:extLst>
              <a:ext uri="{FF2B5EF4-FFF2-40B4-BE49-F238E27FC236}">
                <a16:creationId xmlns:a16="http://schemas.microsoft.com/office/drawing/2014/main" id="{5F466CA8-E732-44A7-8D38-C683740B8D38}"/>
              </a:ext>
            </a:extLst>
          </p:cNvPr>
          <p:cNvSpPr txBox="1"/>
          <p:nvPr/>
        </p:nvSpPr>
        <p:spPr>
          <a:xfrm>
            <a:off x="9601200" y="8418408"/>
            <a:ext cx="8001000" cy="954107"/>
          </a:xfrm>
          <a:prstGeom prst="rect">
            <a:avLst/>
          </a:prstGeom>
          <a:noFill/>
        </p:spPr>
        <p:txBody>
          <a:bodyPr wrap="square" rtlCol="0">
            <a:spAutoFit/>
          </a:bodyPr>
          <a:lstStyle/>
          <a:p>
            <a:r>
              <a:rPr lang="en-US" sz="2800" dirty="0">
                <a:latin typeface="Gidole" panose="020B0604020202020204" charset="0"/>
              </a:rPr>
              <a:t>Less weight to more recent data points, more to past</a:t>
            </a:r>
          </a:p>
          <a:p>
            <a:endParaRPr lang="en-US" sz="2800" dirty="0"/>
          </a:p>
        </p:txBody>
      </p:sp>
    </p:spTree>
    <p:extLst>
      <p:ext uri="{BB962C8B-B14F-4D97-AF65-F5344CB8AC3E}">
        <p14:creationId xmlns:p14="http://schemas.microsoft.com/office/powerpoint/2010/main" val="4398322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do we know if we’ve predicted the future well?</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Mean absolute error (MAE)</a:t>
            </a:r>
          </a:p>
          <a:p>
            <a:pPr marL="571500" indent="-571500">
              <a:buFont typeface="Arial" panose="020B0604020202020204" pitchFamily="34" charset="0"/>
              <a:buChar char="•"/>
            </a:pPr>
            <a:r>
              <a:rPr lang="en-US" sz="3600" dirty="0">
                <a:latin typeface="Gidole" panose="020B0604020202020204" charset="0"/>
              </a:rPr>
              <a:t>Root mean squared error (RMSE)</a:t>
            </a:r>
          </a:p>
          <a:p>
            <a:pPr marL="571500" indent="-571500">
              <a:buFont typeface="Arial" panose="020B0604020202020204" pitchFamily="34" charset="0"/>
              <a:buChar char="•"/>
            </a:pPr>
            <a:r>
              <a:rPr lang="en-US" sz="3600" b="1" dirty="0">
                <a:latin typeface="Gidole" panose="020B0604020202020204" charset="0"/>
              </a:rPr>
              <a:t>Mean absolute percentage error (MAPE): what is the absolute percentage error (actual &lt;&gt; forecast) of an observation on average? </a:t>
            </a:r>
          </a:p>
        </p:txBody>
      </p:sp>
    </p:spTree>
    <p:extLst>
      <p:ext uri="{BB962C8B-B14F-4D97-AF65-F5344CB8AC3E}">
        <p14:creationId xmlns:p14="http://schemas.microsoft.com/office/powerpoint/2010/main" val="31324469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98598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rPr>
              <a:t>sp500.xlsx</a:t>
            </a:r>
          </a:p>
          <a:p>
            <a:pPr marL="803910" lvl="1" indent="-457200">
              <a:buFont typeface="Arial" panose="020B0604020202020204" pitchFamily="34" charset="0"/>
              <a:buChar char="•"/>
            </a:pPr>
            <a:r>
              <a:rPr lang="en-US" sz="3600" dirty="0">
                <a:solidFill>
                  <a:srgbClr val="000000"/>
                </a:solidFill>
                <a:latin typeface="Gidole" panose="020B0604020202020204" charset="0"/>
              </a:rPr>
              <a:t>What is the MAPE of </a:t>
            </a:r>
          </a:p>
          <a:p>
            <a:pPr marL="1261110" lvl="2" indent="-457200">
              <a:buFont typeface="Arial" panose="020B0604020202020204" pitchFamily="34" charset="0"/>
              <a:buChar char="•"/>
            </a:pPr>
            <a:r>
              <a:rPr lang="en-US" sz="3600" dirty="0">
                <a:solidFill>
                  <a:srgbClr val="000000"/>
                </a:solidFill>
                <a:latin typeface="Gidole" panose="020B0604020202020204" charset="0"/>
              </a:rPr>
              <a:t>a naïve forecast?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four-day rolling-average forecast?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an exponential smoothing forecast with a 20% damping factor?</a:t>
            </a:r>
          </a:p>
          <a:p>
            <a:pPr marL="1718310" lvl="3"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Can we do any better on damping factor?</a:t>
            </a:r>
          </a:p>
          <a:p>
            <a:pPr marL="803910" lvl="1" indent="-457200">
              <a:buFont typeface="Arial" panose="020B0604020202020204" pitchFamily="34" charset="0"/>
              <a:buChar char="•"/>
            </a:pP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7270534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rPr>
              <a:t>female-births.xlsx</a:t>
            </a:r>
          </a:p>
          <a:p>
            <a:pPr marL="803910" lvl="1" indent="-457200">
              <a:buFont typeface="Arial" panose="020B0604020202020204" pitchFamily="34" charset="0"/>
              <a:buChar char="•"/>
            </a:pPr>
            <a:r>
              <a:rPr lang="en-US" sz="3600" dirty="0">
                <a:solidFill>
                  <a:srgbClr val="000000"/>
                </a:solidFill>
                <a:latin typeface="Gidole" panose="020B0604020202020204" charset="0"/>
              </a:rPr>
              <a:t>What is the MAPE of </a:t>
            </a:r>
          </a:p>
          <a:p>
            <a:pPr marL="1261110" lvl="2" indent="-457200">
              <a:buFont typeface="Arial" panose="020B0604020202020204" pitchFamily="34" charset="0"/>
              <a:buChar char="•"/>
            </a:pPr>
            <a:r>
              <a:rPr lang="en-US" sz="3600" dirty="0">
                <a:solidFill>
                  <a:srgbClr val="000000"/>
                </a:solidFill>
                <a:latin typeface="Gidole" panose="020B0604020202020204" charset="0"/>
              </a:rPr>
              <a:t>a naïve forecast?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four-day rolling-average forecast?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an exponential smoothing forecast with a 20% damping factor?</a:t>
            </a:r>
          </a:p>
          <a:p>
            <a:pPr marL="1718310" lvl="3"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Can we do any better on damping factor?</a:t>
            </a:r>
          </a:p>
        </p:txBody>
      </p:sp>
    </p:spTree>
    <p:extLst>
      <p:ext uri="{BB962C8B-B14F-4D97-AF65-F5344CB8AC3E}">
        <p14:creationId xmlns:p14="http://schemas.microsoft.com/office/powerpoint/2010/main" val="39288947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7367809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Statistical programming with R</a:t>
            </a:r>
          </a:p>
          <a:p>
            <a:pPr marL="285750" indent="-285750">
              <a:buFont typeface="Arial" panose="020B0604020202020204" pitchFamily="34" charset="0"/>
              <a:buChar char="•"/>
            </a:pPr>
            <a:r>
              <a:rPr lang="en-US" sz="3600" dirty="0">
                <a:latin typeface="Gidole" panose="020B0604020202020204" charset="0"/>
              </a:rPr>
              <a:t>Further exploratory data analysis &amp; data preparation</a:t>
            </a:r>
          </a:p>
          <a:p>
            <a:pPr marL="742950" lvl="1" indent="-285750">
              <a:buFont typeface="Arial" panose="020B0604020202020204" pitchFamily="34" charset="0"/>
              <a:buChar char="•"/>
            </a:pPr>
            <a:r>
              <a:rPr lang="en-US" sz="3600" dirty="0">
                <a:latin typeface="Gidole" panose="020B0604020202020204" charset="0"/>
              </a:rPr>
              <a:t>Outlier detection, treatment and removal</a:t>
            </a:r>
          </a:p>
          <a:p>
            <a:pPr marL="742950" lvl="1" indent="-285750">
              <a:buFont typeface="Arial" panose="020B0604020202020204" pitchFamily="34" charset="0"/>
              <a:buChar char="•"/>
            </a:pPr>
            <a:r>
              <a:rPr lang="en-US" sz="3600" dirty="0">
                <a:latin typeface="Gidole" panose="020B0604020202020204" charset="0"/>
              </a:rPr>
              <a:t>Handling missing values</a:t>
            </a:r>
          </a:p>
          <a:p>
            <a:pPr marL="742950" lvl="1" indent="-285750">
              <a:buFont typeface="Arial" panose="020B0604020202020204" pitchFamily="34" charset="0"/>
              <a:buChar char="•"/>
            </a:pPr>
            <a:r>
              <a:rPr lang="en-US" sz="3600" dirty="0">
                <a:latin typeface="Gidole" panose="020B0604020202020204" charset="0"/>
              </a:rPr>
              <a:t>Dimensionality reduction</a:t>
            </a:r>
          </a:p>
          <a:p>
            <a:pPr marL="742950" lvl="1" indent="-285750">
              <a:buFont typeface="Arial" panose="020B0604020202020204" pitchFamily="34" charset="0"/>
              <a:buChar char="•"/>
            </a:pPr>
            <a:r>
              <a:rPr lang="en-US" sz="3600" dirty="0">
                <a:latin typeface="Gidole" panose="020B0604020202020204" charset="0"/>
              </a:rPr>
              <a:t>Forecasting for trends and seasonality</a:t>
            </a:r>
          </a:p>
          <a:p>
            <a:pPr marL="285750"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1768109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https://learning.oreilly.com/library/view/predictive-analytics-microsoft/9780134682921/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Predictive Analytics: Microsoft Excel</a:t>
            </a:r>
            <a:r>
              <a:rPr lang="en-US" sz="4200" dirty="0">
                <a:solidFill>
                  <a:srgbClr val="FFFFFF"/>
                </a:solidFill>
                <a:latin typeface="League Spartan"/>
              </a:rPr>
              <a:t>, by Conrad Carlberg</a:t>
            </a:r>
          </a:p>
        </p:txBody>
      </p:sp>
      <p:pic>
        <p:nvPicPr>
          <p:cNvPr id="1026" name="Picture 2" descr="Predictive Analytics: Microsoft® Excel 2016 (2nd Edition ...">
            <a:extLst>
              <a:ext uri="{FF2B5EF4-FFF2-40B4-BE49-F238E27FC236}">
                <a16:creationId xmlns:a16="http://schemas.microsoft.com/office/drawing/2014/main" id="{2815E0CC-9615-4DD5-AC0F-AEDEFFE68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3800" y="1283234"/>
            <a:ext cx="6116569" cy="797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 WINDOWS:			ON MAC:</a:t>
            </a:r>
          </a:p>
        </p:txBody>
      </p:sp>
      <p:sp>
        <p:nvSpPr>
          <p:cNvPr id="10" name="TextBox 10"/>
          <p:cNvSpPr txBox="1"/>
          <p:nvPr/>
        </p:nvSpPr>
        <p:spPr>
          <a:xfrm>
            <a:off x="9296400" y="1968532"/>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Tools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Excel 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Click OK</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File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Options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Go</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OK</a:t>
            </a:r>
          </a:p>
        </p:txBody>
      </p:sp>
    </p:spTree>
    <p:extLst>
      <p:ext uri="{BB962C8B-B14F-4D97-AF65-F5344CB8AC3E}">
        <p14:creationId xmlns:p14="http://schemas.microsoft.com/office/powerpoint/2010/main" val="1023782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a:t>
            </a:r>
            <a:r>
              <a:rPr lang="en-US" sz="7500" spc="375">
                <a:solidFill>
                  <a:srgbClr val="FFFFFF"/>
                </a:solidFill>
                <a:latin typeface="League Spartan Bold"/>
              </a:rPr>
              <a:t>REGRESSION ANALYSIS AND PREDICTIVE MODELS</a:t>
            </a:r>
            <a:endParaRPr lang="en-US" sz="7500" spc="375" dirty="0">
              <a:solidFill>
                <a:srgbClr val="FFFFFF"/>
              </a:solidFill>
              <a:latin typeface="League Spartan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4524315"/>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mpg-warmup.xlsx</a:t>
            </a:r>
          </a:p>
          <a:p>
            <a:pPr marL="1028700" lvl="1" indent="-571500">
              <a:buFont typeface="Arial" panose="020B0604020202020204" pitchFamily="34" charset="0"/>
              <a:buChar char="•"/>
            </a:pPr>
            <a:r>
              <a:rPr lang="en-US" sz="3600" dirty="0">
                <a:latin typeface="Gidole" panose="020B0604020202020204" charset="0"/>
              </a:rPr>
              <a:t>Calculate descriptive statistics and correlations for these variables</a:t>
            </a:r>
          </a:p>
          <a:p>
            <a:pPr marL="1028700" lvl="1" indent="-571500">
              <a:buFont typeface="Arial" panose="020B0604020202020204" pitchFamily="34" charset="0"/>
              <a:buChar char="•"/>
            </a:pPr>
            <a:r>
              <a:rPr lang="en-US" sz="3600" dirty="0">
                <a:latin typeface="Gidole" panose="020B0604020202020204" charset="0"/>
              </a:rPr>
              <a:t>Draw scatterplots between mpg/weight, mpg/horsepower and mpg/displacement</a:t>
            </a:r>
          </a:p>
          <a:p>
            <a:pPr marL="1028700" lvl="1" indent="-571500">
              <a:buFont typeface="Arial" panose="020B0604020202020204" pitchFamily="34" charset="0"/>
              <a:buChar char="•"/>
            </a:pPr>
            <a:r>
              <a:rPr lang="en-US" sz="3600" i="1" u="sng" dirty="0">
                <a:latin typeface="Gidole" panose="020B0604020202020204" charset="0"/>
              </a:rPr>
              <a:t>There’s always room for descriptive statistics</a:t>
            </a:r>
          </a:p>
        </p:txBody>
      </p:sp>
    </p:spTree>
    <p:extLst>
      <p:ext uri="{BB962C8B-B14F-4D97-AF65-F5344CB8AC3E}">
        <p14:creationId xmlns:p14="http://schemas.microsoft.com/office/powerpoint/2010/main" val="1825577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3692</TotalTime>
  <Words>4857</Words>
  <Application>Microsoft Office PowerPoint</Application>
  <PresentationFormat>Custom</PresentationFormat>
  <Paragraphs>518</Paragraphs>
  <Slides>70</Slides>
  <Notes>70</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70</vt:i4>
      </vt:variant>
    </vt:vector>
  </HeadingPairs>
  <TitlesOfParts>
    <vt:vector size="81" baseType="lpstr">
      <vt:lpstr>Open Sans Extra Bold</vt:lpstr>
      <vt:lpstr>Calibri</vt:lpstr>
      <vt:lpstr>League Spartan Italics</vt:lpstr>
      <vt:lpstr>League Spartan Bold</vt:lpstr>
      <vt:lpstr>League Spartan</vt:lpstr>
      <vt:lpstr>Roboto Mono</vt:lpstr>
      <vt:lpstr>Gidole</vt:lpstr>
      <vt:lpstr>Cambria Math</vt:lpstr>
      <vt:lpstr>Arial</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321</cp:revision>
  <dcterms:created xsi:type="dcterms:W3CDTF">2006-08-16T00:00:00Z</dcterms:created>
  <dcterms:modified xsi:type="dcterms:W3CDTF">2020-06-20T18:08:31Z</dcterms:modified>
  <dc:identifier>DADurESpNu8</dc:identifier>
</cp:coreProperties>
</file>